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7" r:id="rId2"/>
    <p:sldId id="258" r:id="rId3"/>
    <p:sldId id="259" r:id="rId4"/>
    <p:sldId id="260" r:id="rId5"/>
    <p:sldId id="261" r:id="rId6"/>
    <p:sldId id="262" r:id="rId7"/>
    <p:sldId id="263" r:id="rId8"/>
    <p:sldId id="264" r:id="rId9"/>
    <p:sldId id="265" r:id="rId10"/>
    <p:sldId id="272"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27" r:id="rId35"/>
    <p:sldId id="328" r:id="rId36"/>
    <p:sldId id="290" r:id="rId37"/>
    <p:sldId id="291" r:id="rId38"/>
    <p:sldId id="324" r:id="rId39"/>
    <p:sldId id="325" r:id="rId40"/>
    <p:sldId id="326" r:id="rId41"/>
    <p:sldId id="292" r:id="rId42"/>
    <p:sldId id="293" r:id="rId43"/>
    <p:sldId id="294" r:id="rId44"/>
    <p:sldId id="295" r:id="rId45"/>
    <p:sldId id="296" r:id="rId46"/>
    <p:sldId id="297" r:id="rId47"/>
    <p:sldId id="298" r:id="rId48"/>
    <p:sldId id="299" r:id="rId49"/>
    <p:sldId id="300" r:id="rId50"/>
    <p:sldId id="301" r:id="rId51"/>
    <p:sldId id="303" r:id="rId52"/>
    <p:sldId id="302" r:id="rId53"/>
    <p:sldId id="304" r:id="rId54"/>
    <p:sldId id="305" r:id="rId55"/>
    <p:sldId id="306" r:id="rId56"/>
    <p:sldId id="307" r:id="rId57"/>
    <p:sldId id="308" r:id="rId58"/>
    <p:sldId id="310" r:id="rId59"/>
    <p:sldId id="309"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A2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84" autoAdjust="0"/>
  </p:normalViewPr>
  <p:slideViewPr>
    <p:cSldViewPr>
      <p:cViewPr varScale="1">
        <p:scale>
          <a:sx n="63" d="100"/>
          <a:sy n="63" d="100"/>
        </p:scale>
        <p:origin x="-159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emf"/><Relationship Id="rId4"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image" Target="../media/image10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5E268-7AC7-4085-9851-EB53208DCE18}" type="datetimeFigureOut">
              <a:rPr lang="zh-CN" altLang="en-US" smtClean="0"/>
              <a:t>2012/9/21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D8009F-FDF9-4C08-A654-776AC57D4A8E}" type="slidenum">
              <a:rPr lang="zh-CN" altLang="en-US" smtClean="0"/>
              <a:t>‹#›</a:t>
            </a:fld>
            <a:endParaRPr lang="zh-CN" altLang="en-US"/>
          </a:p>
        </p:txBody>
      </p:sp>
    </p:spTree>
    <p:extLst>
      <p:ext uri="{BB962C8B-B14F-4D97-AF65-F5344CB8AC3E}">
        <p14:creationId xmlns:p14="http://schemas.microsoft.com/office/powerpoint/2010/main" val="1777482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AB6642-DDA3-4059-9E0E-DE88D9C4768B}"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764852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10</a:t>
            </a:fld>
            <a:endParaRPr lang="zh-CN" altLang="en-US"/>
          </a:p>
        </p:txBody>
      </p:sp>
    </p:spTree>
    <p:extLst>
      <p:ext uri="{BB962C8B-B14F-4D97-AF65-F5344CB8AC3E}">
        <p14:creationId xmlns:p14="http://schemas.microsoft.com/office/powerpoint/2010/main" val="1570498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11</a:t>
            </a:fld>
            <a:endParaRPr lang="zh-CN" altLang="en-US"/>
          </a:p>
        </p:txBody>
      </p:sp>
    </p:spTree>
    <p:extLst>
      <p:ext uri="{BB962C8B-B14F-4D97-AF65-F5344CB8AC3E}">
        <p14:creationId xmlns:p14="http://schemas.microsoft.com/office/powerpoint/2010/main" val="2633076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12</a:t>
            </a:fld>
            <a:endParaRPr lang="zh-CN" altLang="en-US"/>
          </a:p>
        </p:txBody>
      </p:sp>
    </p:spTree>
    <p:extLst>
      <p:ext uri="{BB962C8B-B14F-4D97-AF65-F5344CB8AC3E}">
        <p14:creationId xmlns:p14="http://schemas.microsoft.com/office/powerpoint/2010/main" val="4098052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13</a:t>
            </a:fld>
            <a:endParaRPr lang="zh-CN" altLang="en-US"/>
          </a:p>
        </p:txBody>
      </p:sp>
    </p:spTree>
    <p:extLst>
      <p:ext uri="{BB962C8B-B14F-4D97-AF65-F5344CB8AC3E}">
        <p14:creationId xmlns:p14="http://schemas.microsoft.com/office/powerpoint/2010/main" val="645776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14</a:t>
            </a:fld>
            <a:endParaRPr lang="zh-CN" altLang="en-US"/>
          </a:p>
        </p:txBody>
      </p:sp>
    </p:spTree>
    <p:extLst>
      <p:ext uri="{BB962C8B-B14F-4D97-AF65-F5344CB8AC3E}">
        <p14:creationId xmlns:p14="http://schemas.microsoft.com/office/powerpoint/2010/main" val="3730742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2012-9-18</a:t>
            </a:r>
            <a:endParaRPr lang="zh-CN" altLang="en-US" dirty="0"/>
          </a:p>
        </p:txBody>
      </p:sp>
      <p:sp>
        <p:nvSpPr>
          <p:cNvPr id="4" name="灯片编号占位符 3"/>
          <p:cNvSpPr>
            <a:spLocks noGrp="1"/>
          </p:cNvSpPr>
          <p:nvPr>
            <p:ph type="sldNum" sz="quarter" idx="10"/>
          </p:nvPr>
        </p:nvSpPr>
        <p:spPr/>
        <p:txBody>
          <a:bodyPr/>
          <a:lstStyle/>
          <a:p>
            <a:fld id="{C7D8009F-FDF9-4C08-A654-776AC57D4A8E}" type="slidenum">
              <a:rPr lang="zh-CN" altLang="en-US" smtClean="0"/>
              <a:t>15</a:t>
            </a:fld>
            <a:endParaRPr lang="zh-CN" altLang="en-US"/>
          </a:p>
        </p:txBody>
      </p:sp>
    </p:spTree>
    <p:extLst>
      <p:ext uri="{BB962C8B-B14F-4D97-AF65-F5344CB8AC3E}">
        <p14:creationId xmlns:p14="http://schemas.microsoft.com/office/powerpoint/2010/main" val="2562551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16</a:t>
            </a:fld>
            <a:endParaRPr lang="zh-CN" altLang="en-US"/>
          </a:p>
        </p:txBody>
      </p:sp>
    </p:spTree>
    <p:extLst>
      <p:ext uri="{BB962C8B-B14F-4D97-AF65-F5344CB8AC3E}">
        <p14:creationId xmlns:p14="http://schemas.microsoft.com/office/powerpoint/2010/main" val="336680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17</a:t>
            </a:fld>
            <a:endParaRPr lang="zh-CN" altLang="en-US"/>
          </a:p>
        </p:txBody>
      </p:sp>
    </p:spTree>
    <p:extLst>
      <p:ext uri="{BB962C8B-B14F-4D97-AF65-F5344CB8AC3E}">
        <p14:creationId xmlns:p14="http://schemas.microsoft.com/office/powerpoint/2010/main" val="289691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18</a:t>
            </a:fld>
            <a:endParaRPr lang="zh-CN" altLang="en-US"/>
          </a:p>
        </p:txBody>
      </p:sp>
    </p:spTree>
    <p:extLst>
      <p:ext uri="{BB962C8B-B14F-4D97-AF65-F5344CB8AC3E}">
        <p14:creationId xmlns:p14="http://schemas.microsoft.com/office/powerpoint/2010/main" val="251595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19</a:t>
            </a:fld>
            <a:endParaRPr lang="zh-CN" altLang="en-US"/>
          </a:p>
        </p:txBody>
      </p:sp>
    </p:spTree>
    <p:extLst>
      <p:ext uri="{BB962C8B-B14F-4D97-AF65-F5344CB8AC3E}">
        <p14:creationId xmlns:p14="http://schemas.microsoft.com/office/powerpoint/2010/main" val="208168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a:t>
            </a:fld>
            <a:endParaRPr lang="zh-CN" altLang="en-US"/>
          </a:p>
        </p:txBody>
      </p:sp>
    </p:spTree>
    <p:extLst>
      <p:ext uri="{BB962C8B-B14F-4D97-AF65-F5344CB8AC3E}">
        <p14:creationId xmlns:p14="http://schemas.microsoft.com/office/powerpoint/2010/main" val="1709704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20</a:t>
            </a:fld>
            <a:endParaRPr lang="zh-CN" altLang="en-US"/>
          </a:p>
        </p:txBody>
      </p:sp>
    </p:spTree>
    <p:extLst>
      <p:ext uri="{BB962C8B-B14F-4D97-AF65-F5344CB8AC3E}">
        <p14:creationId xmlns:p14="http://schemas.microsoft.com/office/powerpoint/2010/main" val="2901309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21</a:t>
            </a:fld>
            <a:endParaRPr lang="zh-CN" altLang="en-US"/>
          </a:p>
        </p:txBody>
      </p:sp>
    </p:spTree>
    <p:extLst>
      <p:ext uri="{BB962C8B-B14F-4D97-AF65-F5344CB8AC3E}">
        <p14:creationId xmlns:p14="http://schemas.microsoft.com/office/powerpoint/2010/main" val="1784030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22</a:t>
            </a:fld>
            <a:endParaRPr lang="zh-CN" altLang="en-US"/>
          </a:p>
        </p:txBody>
      </p:sp>
    </p:spTree>
    <p:extLst>
      <p:ext uri="{BB962C8B-B14F-4D97-AF65-F5344CB8AC3E}">
        <p14:creationId xmlns:p14="http://schemas.microsoft.com/office/powerpoint/2010/main" val="157479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23</a:t>
            </a:fld>
            <a:endParaRPr lang="zh-CN" altLang="en-US"/>
          </a:p>
        </p:txBody>
      </p:sp>
    </p:spTree>
    <p:extLst>
      <p:ext uri="{BB962C8B-B14F-4D97-AF65-F5344CB8AC3E}">
        <p14:creationId xmlns:p14="http://schemas.microsoft.com/office/powerpoint/2010/main" val="1844058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24</a:t>
            </a:fld>
            <a:endParaRPr lang="zh-CN" altLang="en-US"/>
          </a:p>
        </p:txBody>
      </p:sp>
    </p:spTree>
    <p:extLst>
      <p:ext uri="{BB962C8B-B14F-4D97-AF65-F5344CB8AC3E}">
        <p14:creationId xmlns:p14="http://schemas.microsoft.com/office/powerpoint/2010/main" val="2259160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25</a:t>
            </a:fld>
            <a:endParaRPr lang="zh-CN" altLang="en-US"/>
          </a:p>
        </p:txBody>
      </p:sp>
    </p:spTree>
    <p:extLst>
      <p:ext uri="{BB962C8B-B14F-4D97-AF65-F5344CB8AC3E}">
        <p14:creationId xmlns:p14="http://schemas.microsoft.com/office/powerpoint/2010/main" val="815234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26</a:t>
            </a:fld>
            <a:endParaRPr lang="zh-CN" altLang="en-US"/>
          </a:p>
        </p:txBody>
      </p:sp>
    </p:spTree>
    <p:extLst>
      <p:ext uri="{BB962C8B-B14F-4D97-AF65-F5344CB8AC3E}">
        <p14:creationId xmlns:p14="http://schemas.microsoft.com/office/powerpoint/2010/main" val="2337835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27</a:t>
            </a:fld>
            <a:endParaRPr lang="zh-CN" altLang="en-US"/>
          </a:p>
        </p:txBody>
      </p:sp>
    </p:spTree>
    <p:extLst>
      <p:ext uri="{BB962C8B-B14F-4D97-AF65-F5344CB8AC3E}">
        <p14:creationId xmlns:p14="http://schemas.microsoft.com/office/powerpoint/2010/main" val="129916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28</a:t>
            </a:fld>
            <a:endParaRPr lang="zh-CN" altLang="en-US"/>
          </a:p>
        </p:txBody>
      </p:sp>
    </p:spTree>
    <p:extLst>
      <p:ext uri="{BB962C8B-B14F-4D97-AF65-F5344CB8AC3E}">
        <p14:creationId xmlns:p14="http://schemas.microsoft.com/office/powerpoint/2010/main" val="1046302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29</a:t>
            </a:fld>
            <a:endParaRPr lang="zh-CN" altLang="en-US"/>
          </a:p>
        </p:txBody>
      </p:sp>
    </p:spTree>
    <p:extLst>
      <p:ext uri="{BB962C8B-B14F-4D97-AF65-F5344CB8AC3E}">
        <p14:creationId xmlns:p14="http://schemas.microsoft.com/office/powerpoint/2010/main" val="1565923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a:t>
            </a:fld>
            <a:endParaRPr lang="zh-CN" altLang="en-US"/>
          </a:p>
        </p:txBody>
      </p:sp>
    </p:spTree>
    <p:extLst>
      <p:ext uri="{BB962C8B-B14F-4D97-AF65-F5344CB8AC3E}">
        <p14:creationId xmlns:p14="http://schemas.microsoft.com/office/powerpoint/2010/main" val="1075101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30</a:t>
            </a:fld>
            <a:endParaRPr lang="zh-CN" altLang="en-US"/>
          </a:p>
        </p:txBody>
      </p:sp>
    </p:spTree>
    <p:extLst>
      <p:ext uri="{BB962C8B-B14F-4D97-AF65-F5344CB8AC3E}">
        <p14:creationId xmlns:p14="http://schemas.microsoft.com/office/powerpoint/2010/main" val="4090046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31</a:t>
            </a:fld>
            <a:endParaRPr lang="zh-CN" altLang="en-US"/>
          </a:p>
        </p:txBody>
      </p:sp>
    </p:spTree>
    <p:extLst>
      <p:ext uri="{BB962C8B-B14F-4D97-AF65-F5344CB8AC3E}">
        <p14:creationId xmlns:p14="http://schemas.microsoft.com/office/powerpoint/2010/main" val="1992907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32</a:t>
            </a:fld>
            <a:endParaRPr lang="zh-CN" altLang="en-US"/>
          </a:p>
        </p:txBody>
      </p:sp>
    </p:spTree>
    <p:extLst>
      <p:ext uri="{BB962C8B-B14F-4D97-AF65-F5344CB8AC3E}">
        <p14:creationId xmlns:p14="http://schemas.microsoft.com/office/powerpoint/2010/main" val="2231478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33</a:t>
            </a:fld>
            <a:endParaRPr lang="zh-CN" altLang="en-US"/>
          </a:p>
        </p:txBody>
      </p:sp>
    </p:spTree>
    <p:extLst>
      <p:ext uri="{BB962C8B-B14F-4D97-AF65-F5344CB8AC3E}">
        <p14:creationId xmlns:p14="http://schemas.microsoft.com/office/powerpoint/2010/main" val="1673571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34</a:t>
            </a:fld>
            <a:endParaRPr lang="zh-CN" altLang="en-US"/>
          </a:p>
        </p:txBody>
      </p:sp>
    </p:spTree>
    <p:extLst>
      <p:ext uri="{BB962C8B-B14F-4D97-AF65-F5344CB8AC3E}">
        <p14:creationId xmlns:p14="http://schemas.microsoft.com/office/powerpoint/2010/main" val="4176412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35</a:t>
            </a:fld>
            <a:endParaRPr lang="zh-CN" altLang="en-US"/>
          </a:p>
        </p:txBody>
      </p:sp>
    </p:spTree>
    <p:extLst>
      <p:ext uri="{BB962C8B-B14F-4D97-AF65-F5344CB8AC3E}">
        <p14:creationId xmlns:p14="http://schemas.microsoft.com/office/powerpoint/2010/main" val="523975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36</a:t>
            </a:fld>
            <a:endParaRPr lang="zh-CN" altLang="en-US"/>
          </a:p>
        </p:txBody>
      </p:sp>
    </p:spTree>
    <p:extLst>
      <p:ext uri="{BB962C8B-B14F-4D97-AF65-F5344CB8AC3E}">
        <p14:creationId xmlns:p14="http://schemas.microsoft.com/office/powerpoint/2010/main" val="3662311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37</a:t>
            </a:fld>
            <a:endParaRPr lang="zh-CN" altLang="en-US"/>
          </a:p>
        </p:txBody>
      </p:sp>
    </p:spTree>
    <p:extLst>
      <p:ext uri="{BB962C8B-B14F-4D97-AF65-F5344CB8AC3E}">
        <p14:creationId xmlns:p14="http://schemas.microsoft.com/office/powerpoint/2010/main" val="1776519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38</a:t>
            </a:fld>
            <a:endParaRPr lang="zh-CN" altLang="en-US"/>
          </a:p>
        </p:txBody>
      </p:sp>
    </p:spTree>
    <p:extLst>
      <p:ext uri="{BB962C8B-B14F-4D97-AF65-F5344CB8AC3E}">
        <p14:creationId xmlns:p14="http://schemas.microsoft.com/office/powerpoint/2010/main" val="1682550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39</a:t>
            </a:fld>
            <a:endParaRPr lang="zh-CN" altLang="en-US"/>
          </a:p>
        </p:txBody>
      </p:sp>
    </p:spTree>
    <p:extLst>
      <p:ext uri="{BB962C8B-B14F-4D97-AF65-F5344CB8AC3E}">
        <p14:creationId xmlns:p14="http://schemas.microsoft.com/office/powerpoint/2010/main" val="240605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a:t>
            </a:fld>
            <a:endParaRPr lang="zh-CN" altLang="en-US"/>
          </a:p>
        </p:txBody>
      </p:sp>
    </p:spTree>
    <p:extLst>
      <p:ext uri="{BB962C8B-B14F-4D97-AF65-F5344CB8AC3E}">
        <p14:creationId xmlns:p14="http://schemas.microsoft.com/office/powerpoint/2010/main" val="1159029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40</a:t>
            </a:fld>
            <a:endParaRPr lang="zh-CN" altLang="en-US"/>
          </a:p>
        </p:txBody>
      </p:sp>
    </p:spTree>
    <p:extLst>
      <p:ext uri="{BB962C8B-B14F-4D97-AF65-F5344CB8AC3E}">
        <p14:creationId xmlns:p14="http://schemas.microsoft.com/office/powerpoint/2010/main" val="1248909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41</a:t>
            </a:fld>
            <a:endParaRPr lang="zh-CN" altLang="en-US"/>
          </a:p>
        </p:txBody>
      </p:sp>
    </p:spTree>
    <p:extLst>
      <p:ext uri="{BB962C8B-B14F-4D97-AF65-F5344CB8AC3E}">
        <p14:creationId xmlns:p14="http://schemas.microsoft.com/office/powerpoint/2010/main" val="1419350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42</a:t>
            </a:fld>
            <a:endParaRPr lang="zh-CN" altLang="en-US"/>
          </a:p>
        </p:txBody>
      </p:sp>
    </p:spTree>
    <p:extLst>
      <p:ext uri="{BB962C8B-B14F-4D97-AF65-F5344CB8AC3E}">
        <p14:creationId xmlns:p14="http://schemas.microsoft.com/office/powerpoint/2010/main" val="627074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43</a:t>
            </a:fld>
            <a:endParaRPr lang="zh-CN" altLang="en-US"/>
          </a:p>
        </p:txBody>
      </p:sp>
    </p:spTree>
    <p:extLst>
      <p:ext uri="{BB962C8B-B14F-4D97-AF65-F5344CB8AC3E}">
        <p14:creationId xmlns:p14="http://schemas.microsoft.com/office/powerpoint/2010/main" val="2118109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44</a:t>
            </a:fld>
            <a:endParaRPr lang="zh-CN" altLang="en-US"/>
          </a:p>
        </p:txBody>
      </p:sp>
    </p:spTree>
    <p:extLst>
      <p:ext uri="{BB962C8B-B14F-4D97-AF65-F5344CB8AC3E}">
        <p14:creationId xmlns:p14="http://schemas.microsoft.com/office/powerpoint/2010/main" val="3958291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45</a:t>
            </a:fld>
            <a:endParaRPr lang="zh-CN" altLang="en-US"/>
          </a:p>
        </p:txBody>
      </p:sp>
    </p:spTree>
    <p:extLst>
      <p:ext uri="{BB962C8B-B14F-4D97-AF65-F5344CB8AC3E}">
        <p14:creationId xmlns:p14="http://schemas.microsoft.com/office/powerpoint/2010/main" val="977158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46</a:t>
            </a:fld>
            <a:endParaRPr lang="zh-CN" altLang="en-US"/>
          </a:p>
        </p:txBody>
      </p:sp>
    </p:spTree>
    <p:extLst>
      <p:ext uri="{BB962C8B-B14F-4D97-AF65-F5344CB8AC3E}">
        <p14:creationId xmlns:p14="http://schemas.microsoft.com/office/powerpoint/2010/main" val="2191328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47</a:t>
            </a:fld>
            <a:endParaRPr lang="zh-CN" altLang="en-US"/>
          </a:p>
        </p:txBody>
      </p:sp>
    </p:spTree>
    <p:extLst>
      <p:ext uri="{BB962C8B-B14F-4D97-AF65-F5344CB8AC3E}">
        <p14:creationId xmlns:p14="http://schemas.microsoft.com/office/powerpoint/2010/main" val="2373784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48</a:t>
            </a:fld>
            <a:endParaRPr lang="zh-CN" altLang="en-US"/>
          </a:p>
        </p:txBody>
      </p:sp>
    </p:spTree>
    <p:extLst>
      <p:ext uri="{BB962C8B-B14F-4D97-AF65-F5344CB8AC3E}">
        <p14:creationId xmlns:p14="http://schemas.microsoft.com/office/powerpoint/2010/main" val="2707211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49</a:t>
            </a:fld>
            <a:endParaRPr lang="zh-CN" altLang="en-US"/>
          </a:p>
        </p:txBody>
      </p:sp>
    </p:spTree>
    <p:extLst>
      <p:ext uri="{BB962C8B-B14F-4D97-AF65-F5344CB8AC3E}">
        <p14:creationId xmlns:p14="http://schemas.microsoft.com/office/powerpoint/2010/main" val="2370819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a:t>
            </a:fld>
            <a:endParaRPr lang="zh-CN" altLang="en-US"/>
          </a:p>
        </p:txBody>
      </p:sp>
    </p:spTree>
    <p:extLst>
      <p:ext uri="{BB962C8B-B14F-4D97-AF65-F5344CB8AC3E}">
        <p14:creationId xmlns:p14="http://schemas.microsoft.com/office/powerpoint/2010/main" val="3414509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50</a:t>
            </a:fld>
            <a:endParaRPr lang="zh-CN" altLang="en-US"/>
          </a:p>
        </p:txBody>
      </p:sp>
    </p:spTree>
    <p:extLst>
      <p:ext uri="{BB962C8B-B14F-4D97-AF65-F5344CB8AC3E}">
        <p14:creationId xmlns:p14="http://schemas.microsoft.com/office/powerpoint/2010/main" val="23891974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51</a:t>
            </a:fld>
            <a:endParaRPr lang="zh-CN" altLang="en-US"/>
          </a:p>
        </p:txBody>
      </p:sp>
    </p:spTree>
    <p:extLst>
      <p:ext uri="{BB962C8B-B14F-4D97-AF65-F5344CB8AC3E}">
        <p14:creationId xmlns:p14="http://schemas.microsoft.com/office/powerpoint/2010/main" val="539206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52</a:t>
            </a:fld>
            <a:endParaRPr lang="zh-CN" altLang="en-US"/>
          </a:p>
        </p:txBody>
      </p:sp>
    </p:spTree>
    <p:extLst>
      <p:ext uri="{BB962C8B-B14F-4D97-AF65-F5344CB8AC3E}">
        <p14:creationId xmlns:p14="http://schemas.microsoft.com/office/powerpoint/2010/main" val="4165133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53</a:t>
            </a:fld>
            <a:endParaRPr lang="zh-CN" altLang="en-US"/>
          </a:p>
        </p:txBody>
      </p:sp>
    </p:spTree>
    <p:extLst>
      <p:ext uri="{BB962C8B-B14F-4D97-AF65-F5344CB8AC3E}">
        <p14:creationId xmlns:p14="http://schemas.microsoft.com/office/powerpoint/2010/main" val="699283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54</a:t>
            </a:fld>
            <a:endParaRPr lang="zh-CN" altLang="en-US"/>
          </a:p>
        </p:txBody>
      </p:sp>
    </p:spTree>
    <p:extLst>
      <p:ext uri="{BB962C8B-B14F-4D97-AF65-F5344CB8AC3E}">
        <p14:creationId xmlns:p14="http://schemas.microsoft.com/office/powerpoint/2010/main" val="1308349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55</a:t>
            </a:fld>
            <a:endParaRPr lang="zh-CN" altLang="en-US"/>
          </a:p>
        </p:txBody>
      </p:sp>
    </p:spTree>
    <p:extLst>
      <p:ext uri="{BB962C8B-B14F-4D97-AF65-F5344CB8AC3E}">
        <p14:creationId xmlns:p14="http://schemas.microsoft.com/office/powerpoint/2010/main" val="1082704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56</a:t>
            </a:fld>
            <a:endParaRPr lang="zh-CN" altLang="en-US"/>
          </a:p>
        </p:txBody>
      </p:sp>
    </p:spTree>
    <p:extLst>
      <p:ext uri="{BB962C8B-B14F-4D97-AF65-F5344CB8AC3E}">
        <p14:creationId xmlns:p14="http://schemas.microsoft.com/office/powerpoint/2010/main" val="23217657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57</a:t>
            </a:fld>
            <a:endParaRPr lang="zh-CN" altLang="en-US"/>
          </a:p>
        </p:txBody>
      </p:sp>
    </p:spTree>
    <p:extLst>
      <p:ext uri="{BB962C8B-B14F-4D97-AF65-F5344CB8AC3E}">
        <p14:creationId xmlns:p14="http://schemas.microsoft.com/office/powerpoint/2010/main" val="37587475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58</a:t>
            </a:fld>
            <a:endParaRPr lang="zh-CN" altLang="en-US"/>
          </a:p>
        </p:txBody>
      </p:sp>
    </p:spTree>
    <p:extLst>
      <p:ext uri="{BB962C8B-B14F-4D97-AF65-F5344CB8AC3E}">
        <p14:creationId xmlns:p14="http://schemas.microsoft.com/office/powerpoint/2010/main" val="1392520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59</a:t>
            </a:fld>
            <a:endParaRPr lang="zh-CN" altLang="en-US"/>
          </a:p>
        </p:txBody>
      </p:sp>
    </p:spTree>
    <p:extLst>
      <p:ext uri="{BB962C8B-B14F-4D97-AF65-F5344CB8AC3E}">
        <p14:creationId xmlns:p14="http://schemas.microsoft.com/office/powerpoint/2010/main" val="12824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a:t>
            </a:fld>
            <a:endParaRPr lang="zh-CN" altLang="en-US"/>
          </a:p>
        </p:txBody>
      </p:sp>
    </p:spTree>
    <p:extLst>
      <p:ext uri="{BB962C8B-B14F-4D97-AF65-F5344CB8AC3E}">
        <p14:creationId xmlns:p14="http://schemas.microsoft.com/office/powerpoint/2010/main" val="6197521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60</a:t>
            </a:fld>
            <a:endParaRPr lang="zh-CN" altLang="en-US"/>
          </a:p>
        </p:txBody>
      </p:sp>
    </p:spTree>
    <p:extLst>
      <p:ext uri="{BB962C8B-B14F-4D97-AF65-F5344CB8AC3E}">
        <p14:creationId xmlns:p14="http://schemas.microsoft.com/office/powerpoint/2010/main" val="196784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61</a:t>
            </a:fld>
            <a:endParaRPr lang="zh-CN" altLang="en-US"/>
          </a:p>
        </p:txBody>
      </p:sp>
    </p:spTree>
    <p:extLst>
      <p:ext uri="{BB962C8B-B14F-4D97-AF65-F5344CB8AC3E}">
        <p14:creationId xmlns:p14="http://schemas.microsoft.com/office/powerpoint/2010/main" val="26144141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62</a:t>
            </a:fld>
            <a:endParaRPr lang="zh-CN" altLang="en-US"/>
          </a:p>
        </p:txBody>
      </p:sp>
    </p:spTree>
    <p:extLst>
      <p:ext uri="{BB962C8B-B14F-4D97-AF65-F5344CB8AC3E}">
        <p14:creationId xmlns:p14="http://schemas.microsoft.com/office/powerpoint/2010/main" val="19467834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63</a:t>
            </a:fld>
            <a:endParaRPr lang="zh-CN" altLang="en-US"/>
          </a:p>
        </p:txBody>
      </p:sp>
    </p:spTree>
    <p:extLst>
      <p:ext uri="{BB962C8B-B14F-4D97-AF65-F5344CB8AC3E}">
        <p14:creationId xmlns:p14="http://schemas.microsoft.com/office/powerpoint/2010/main" val="325871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64</a:t>
            </a:fld>
            <a:endParaRPr lang="zh-CN" altLang="en-US"/>
          </a:p>
        </p:txBody>
      </p:sp>
    </p:spTree>
    <p:extLst>
      <p:ext uri="{BB962C8B-B14F-4D97-AF65-F5344CB8AC3E}">
        <p14:creationId xmlns:p14="http://schemas.microsoft.com/office/powerpoint/2010/main" val="26206414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65</a:t>
            </a:fld>
            <a:endParaRPr lang="zh-CN" altLang="en-US"/>
          </a:p>
        </p:txBody>
      </p:sp>
    </p:spTree>
    <p:extLst>
      <p:ext uri="{BB962C8B-B14F-4D97-AF65-F5344CB8AC3E}">
        <p14:creationId xmlns:p14="http://schemas.microsoft.com/office/powerpoint/2010/main" val="3384093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66</a:t>
            </a:fld>
            <a:endParaRPr lang="zh-CN" altLang="en-US"/>
          </a:p>
        </p:txBody>
      </p:sp>
    </p:spTree>
    <p:extLst>
      <p:ext uri="{BB962C8B-B14F-4D97-AF65-F5344CB8AC3E}">
        <p14:creationId xmlns:p14="http://schemas.microsoft.com/office/powerpoint/2010/main" val="20878473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67</a:t>
            </a:fld>
            <a:endParaRPr lang="zh-CN" altLang="en-US"/>
          </a:p>
        </p:txBody>
      </p:sp>
    </p:spTree>
    <p:extLst>
      <p:ext uri="{BB962C8B-B14F-4D97-AF65-F5344CB8AC3E}">
        <p14:creationId xmlns:p14="http://schemas.microsoft.com/office/powerpoint/2010/main" val="234041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68</a:t>
            </a:fld>
            <a:endParaRPr lang="zh-CN" altLang="en-US"/>
          </a:p>
        </p:txBody>
      </p:sp>
    </p:spTree>
    <p:extLst>
      <p:ext uri="{BB962C8B-B14F-4D97-AF65-F5344CB8AC3E}">
        <p14:creationId xmlns:p14="http://schemas.microsoft.com/office/powerpoint/2010/main" val="29797650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69</a:t>
            </a:fld>
            <a:endParaRPr lang="zh-CN" altLang="en-US"/>
          </a:p>
        </p:txBody>
      </p:sp>
    </p:spTree>
    <p:extLst>
      <p:ext uri="{BB962C8B-B14F-4D97-AF65-F5344CB8AC3E}">
        <p14:creationId xmlns:p14="http://schemas.microsoft.com/office/powerpoint/2010/main" val="281875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a:t>
            </a:fld>
            <a:endParaRPr lang="zh-CN" altLang="en-US"/>
          </a:p>
        </p:txBody>
      </p:sp>
    </p:spTree>
    <p:extLst>
      <p:ext uri="{BB962C8B-B14F-4D97-AF65-F5344CB8AC3E}">
        <p14:creationId xmlns:p14="http://schemas.microsoft.com/office/powerpoint/2010/main" val="34316729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70</a:t>
            </a:fld>
            <a:endParaRPr lang="zh-CN" altLang="en-US"/>
          </a:p>
        </p:txBody>
      </p:sp>
    </p:spTree>
    <p:extLst>
      <p:ext uri="{BB962C8B-B14F-4D97-AF65-F5344CB8AC3E}">
        <p14:creationId xmlns:p14="http://schemas.microsoft.com/office/powerpoint/2010/main" val="34881532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71</a:t>
            </a:fld>
            <a:endParaRPr lang="zh-CN" altLang="en-US"/>
          </a:p>
        </p:txBody>
      </p:sp>
    </p:spTree>
    <p:extLst>
      <p:ext uri="{BB962C8B-B14F-4D97-AF65-F5344CB8AC3E}">
        <p14:creationId xmlns:p14="http://schemas.microsoft.com/office/powerpoint/2010/main" val="37939329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72</a:t>
            </a:fld>
            <a:endParaRPr lang="zh-CN" altLang="en-US"/>
          </a:p>
        </p:txBody>
      </p:sp>
    </p:spTree>
    <p:extLst>
      <p:ext uri="{BB962C8B-B14F-4D97-AF65-F5344CB8AC3E}">
        <p14:creationId xmlns:p14="http://schemas.microsoft.com/office/powerpoint/2010/main" val="26693449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73</a:t>
            </a:fld>
            <a:endParaRPr lang="zh-CN" altLang="en-US"/>
          </a:p>
        </p:txBody>
      </p:sp>
    </p:spTree>
    <p:extLst>
      <p:ext uri="{BB962C8B-B14F-4D97-AF65-F5344CB8AC3E}">
        <p14:creationId xmlns:p14="http://schemas.microsoft.com/office/powerpoint/2010/main" val="28836658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74</a:t>
            </a:fld>
            <a:endParaRPr lang="zh-CN" altLang="en-US"/>
          </a:p>
        </p:txBody>
      </p:sp>
    </p:spTree>
    <p:extLst>
      <p:ext uri="{BB962C8B-B14F-4D97-AF65-F5344CB8AC3E}">
        <p14:creationId xmlns:p14="http://schemas.microsoft.com/office/powerpoint/2010/main" val="221642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75</a:t>
            </a:fld>
            <a:endParaRPr lang="zh-CN" altLang="en-US"/>
          </a:p>
        </p:txBody>
      </p:sp>
    </p:spTree>
    <p:extLst>
      <p:ext uri="{BB962C8B-B14F-4D97-AF65-F5344CB8AC3E}">
        <p14:creationId xmlns:p14="http://schemas.microsoft.com/office/powerpoint/2010/main" val="11688798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76</a:t>
            </a:fld>
            <a:endParaRPr lang="zh-CN" altLang="en-US"/>
          </a:p>
        </p:txBody>
      </p:sp>
    </p:spTree>
    <p:extLst>
      <p:ext uri="{BB962C8B-B14F-4D97-AF65-F5344CB8AC3E}">
        <p14:creationId xmlns:p14="http://schemas.microsoft.com/office/powerpoint/2010/main" val="38027922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77</a:t>
            </a:fld>
            <a:endParaRPr lang="zh-CN" altLang="en-US"/>
          </a:p>
        </p:txBody>
      </p:sp>
    </p:spTree>
    <p:extLst>
      <p:ext uri="{BB962C8B-B14F-4D97-AF65-F5344CB8AC3E}">
        <p14:creationId xmlns:p14="http://schemas.microsoft.com/office/powerpoint/2010/main" val="1918915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78</a:t>
            </a:fld>
            <a:endParaRPr lang="zh-CN" altLang="en-US"/>
          </a:p>
        </p:txBody>
      </p:sp>
    </p:spTree>
    <p:extLst>
      <p:ext uri="{BB962C8B-B14F-4D97-AF65-F5344CB8AC3E}">
        <p14:creationId xmlns:p14="http://schemas.microsoft.com/office/powerpoint/2010/main" val="34472288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79</a:t>
            </a:fld>
            <a:endParaRPr lang="zh-CN" altLang="en-US"/>
          </a:p>
        </p:txBody>
      </p:sp>
    </p:spTree>
    <p:extLst>
      <p:ext uri="{BB962C8B-B14F-4D97-AF65-F5344CB8AC3E}">
        <p14:creationId xmlns:p14="http://schemas.microsoft.com/office/powerpoint/2010/main" val="3202230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a:t>
            </a:fld>
            <a:endParaRPr lang="zh-CN" altLang="en-US"/>
          </a:p>
        </p:txBody>
      </p:sp>
    </p:spTree>
    <p:extLst>
      <p:ext uri="{BB962C8B-B14F-4D97-AF65-F5344CB8AC3E}">
        <p14:creationId xmlns:p14="http://schemas.microsoft.com/office/powerpoint/2010/main" val="37251849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80</a:t>
            </a:fld>
            <a:endParaRPr lang="zh-CN" altLang="en-US"/>
          </a:p>
        </p:txBody>
      </p:sp>
    </p:spTree>
    <p:extLst>
      <p:ext uri="{BB962C8B-B14F-4D97-AF65-F5344CB8AC3E}">
        <p14:creationId xmlns:p14="http://schemas.microsoft.com/office/powerpoint/2010/main" val="28049568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81</a:t>
            </a:fld>
            <a:endParaRPr lang="zh-CN" altLang="en-US"/>
          </a:p>
        </p:txBody>
      </p:sp>
    </p:spTree>
    <p:extLst>
      <p:ext uri="{BB962C8B-B14F-4D97-AF65-F5344CB8AC3E}">
        <p14:creationId xmlns:p14="http://schemas.microsoft.com/office/powerpoint/2010/main" val="24337005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82</a:t>
            </a:fld>
            <a:endParaRPr lang="zh-CN" altLang="en-US"/>
          </a:p>
        </p:txBody>
      </p:sp>
    </p:spTree>
    <p:extLst>
      <p:ext uri="{BB962C8B-B14F-4D97-AF65-F5344CB8AC3E}">
        <p14:creationId xmlns:p14="http://schemas.microsoft.com/office/powerpoint/2010/main" val="22266723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83</a:t>
            </a:fld>
            <a:endParaRPr lang="zh-CN" altLang="en-US"/>
          </a:p>
        </p:txBody>
      </p:sp>
    </p:spTree>
    <p:extLst>
      <p:ext uri="{BB962C8B-B14F-4D97-AF65-F5344CB8AC3E}">
        <p14:creationId xmlns:p14="http://schemas.microsoft.com/office/powerpoint/2010/main" val="36975421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84</a:t>
            </a:fld>
            <a:endParaRPr lang="zh-CN" altLang="en-US"/>
          </a:p>
        </p:txBody>
      </p:sp>
    </p:spTree>
    <p:extLst>
      <p:ext uri="{BB962C8B-B14F-4D97-AF65-F5344CB8AC3E}">
        <p14:creationId xmlns:p14="http://schemas.microsoft.com/office/powerpoint/2010/main" val="664548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85</a:t>
            </a:fld>
            <a:endParaRPr lang="zh-CN" altLang="en-US"/>
          </a:p>
        </p:txBody>
      </p:sp>
    </p:spTree>
    <p:extLst>
      <p:ext uri="{BB962C8B-B14F-4D97-AF65-F5344CB8AC3E}">
        <p14:creationId xmlns:p14="http://schemas.microsoft.com/office/powerpoint/2010/main" val="15607913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86</a:t>
            </a:fld>
            <a:endParaRPr lang="zh-CN" altLang="en-US"/>
          </a:p>
        </p:txBody>
      </p:sp>
    </p:spTree>
    <p:extLst>
      <p:ext uri="{BB962C8B-B14F-4D97-AF65-F5344CB8AC3E}">
        <p14:creationId xmlns:p14="http://schemas.microsoft.com/office/powerpoint/2010/main" val="38956415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87</a:t>
            </a:fld>
            <a:endParaRPr lang="zh-CN" altLang="en-US"/>
          </a:p>
        </p:txBody>
      </p:sp>
    </p:spTree>
    <p:extLst>
      <p:ext uri="{BB962C8B-B14F-4D97-AF65-F5344CB8AC3E}">
        <p14:creationId xmlns:p14="http://schemas.microsoft.com/office/powerpoint/2010/main" val="35680215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88</a:t>
            </a:fld>
            <a:endParaRPr lang="zh-CN" altLang="en-US"/>
          </a:p>
        </p:txBody>
      </p:sp>
    </p:spTree>
    <p:extLst>
      <p:ext uri="{BB962C8B-B14F-4D97-AF65-F5344CB8AC3E}">
        <p14:creationId xmlns:p14="http://schemas.microsoft.com/office/powerpoint/2010/main" val="34356273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89</a:t>
            </a:fld>
            <a:endParaRPr lang="zh-CN" altLang="en-US"/>
          </a:p>
        </p:txBody>
      </p:sp>
    </p:spTree>
    <p:extLst>
      <p:ext uri="{BB962C8B-B14F-4D97-AF65-F5344CB8AC3E}">
        <p14:creationId xmlns:p14="http://schemas.microsoft.com/office/powerpoint/2010/main" val="3940600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9</a:t>
            </a:fld>
            <a:endParaRPr lang="zh-CN" altLang="en-US"/>
          </a:p>
        </p:txBody>
      </p:sp>
    </p:spTree>
    <p:extLst>
      <p:ext uri="{BB962C8B-B14F-4D97-AF65-F5344CB8AC3E}">
        <p14:creationId xmlns:p14="http://schemas.microsoft.com/office/powerpoint/2010/main" val="34898158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90</a:t>
            </a:fld>
            <a:endParaRPr lang="zh-CN" altLang="en-US"/>
          </a:p>
        </p:txBody>
      </p:sp>
    </p:spTree>
    <p:extLst>
      <p:ext uri="{BB962C8B-B14F-4D97-AF65-F5344CB8AC3E}">
        <p14:creationId xmlns:p14="http://schemas.microsoft.com/office/powerpoint/2010/main" val="29328982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91</a:t>
            </a:fld>
            <a:endParaRPr lang="zh-CN" altLang="en-US"/>
          </a:p>
        </p:txBody>
      </p:sp>
    </p:spTree>
    <p:extLst>
      <p:ext uri="{BB962C8B-B14F-4D97-AF65-F5344CB8AC3E}">
        <p14:creationId xmlns:p14="http://schemas.microsoft.com/office/powerpoint/2010/main" val="13538203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92</a:t>
            </a:fld>
            <a:endParaRPr lang="zh-CN" altLang="en-US"/>
          </a:p>
        </p:txBody>
      </p:sp>
    </p:spTree>
    <p:extLst>
      <p:ext uri="{BB962C8B-B14F-4D97-AF65-F5344CB8AC3E}">
        <p14:creationId xmlns:p14="http://schemas.microsoft.com/office/powerpoint/2010/main" val="896993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solidFill>
                <a:prstClr val="white"/>
              </a:solidFill>
            </a:endParaRPr>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FCF54DDF-3928-4928-ABFA-146CA5E30134}" type="datetimeFigureOut">
              <a:rPr lang="zh-CN" altLang="en-US" smtClean="0"/>
              <a:pPr/>
              <a:t>2012/9/21</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solidFill>
                <a:srgbClr val="2DA2BF">
                  <a:tint val="20000"/>
                </a:srgbClr>
              </a:solidFill>
            </a:endParaRPr>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EAF9CDAA-95FB-46B8-A5E5-86F8F0919494}" type="slidenum">
              <a:rPr lang="zh-CN" altLang="en-US" smtClean="0"/>
              <a:pPr/>
              <a:t>‹#›</a:t>
            </a:fld>
            <a:endParaRPr lang="zh-CN" altLang="en-US"/>
          </a:p>
        </p:txBody>
      </p:sp>
    </p:spTree>
    <p:extLst>
      <p:ext uri="{BB962C8B-B14F-4D97-AF65-F5344CB8AC3E}">
        <p14:creationId xmlns:p14="http://schemas.microsoft.com/office/powerpoint/2010/main" val="2545212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FCF54DDF-3928-4928-ABFA-146CA5E30134}" type="datetimeFigureOut">
              <a:rPr lang="zh-CN" altLang="en-US" smtClean="0">
                <a:solidFill>
                  <a:prstClr val="black"/>
                </a:solidFill>
              </a:rPr>
              <a:pPr/>
              <a:t>2012/9/21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EAF9CDAA-95FB-46B8-A5E5-86F8F091949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7051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FCF54DDF-3928-4928-ABFA-146CA5E30134}" type="datetimeFigureOut">
              <a:rPr lang="zh-CN" altLang="en-US" smtClean="0">
                <a:solidFill>
                  <a:prstClr val="black"/>
                </a:solidFill>
              </a:rPr>
              <a:pPr/>
              <a:t>2012/9/21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EAF9CDAA-95FB-46B8-A5E5-86F8F091949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609228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FCF54DDF-3928-4928-ABFA-146CA5E30134}" type="datetimeFigureOut">
              <a:rPr lang="zh-CN" altLang="en-US" smtClean="0">
                <a:solidFill>
                  <a:prstClr val="black"/>
                </a:solidFill>
              </a:rPr>
              <a:pPr/>
              <a:t>2012/9/21</a:t>
            </a:fld>
            <a:endParaRPr lang="zh-CN" altLang="en-US">
              <a:solidFill>
                <a:prstClr val="black"/>
              </a:solidFill>
            </a:endParaRPr>
          </a:p>
        </p:txBody>
      </p:sp>
      <p:sp>
        <p:nvSpPr>
          <p:cNvPr id="5" name="页脚占位符 4"/>
          <p:cNvSpPr>
            <a:spLocks noGrp="1"/>
          </p:cNvSpPr>
          <p:nvPr>
            <p:ph type="ftr" sz="quarter" idx="11"/>
          </p:nvPr>
        </p:nvSpPr>
        <p:spPr/>
        <p:txBody>
          <a:bodyPr/>
          <a:lstStyle>
            <a:extLst/>
          </a:lstStyle>
          <a:p>
            <a:endParaRPr lang="zh-CN" altLang="en-US">
              <a:solidFill>
                <a:prstClr val="black"/>
              </a:solidFill>
            </a:endParaRPr>
          </a:p>
        </p:txBody>
      </p:sp>
      <p:sp>
        <p:nvSpPr>
          <p:cNvPr id="6" name="灯片编号占位符 5"/>
          <p:cNvSpPr>
            <a:spLocks noGrp="1"/>
          </p:cNvSpPr>
          <p:nvPr>
            <p:ph type="sldNum" sz="quarter" idx="12"/>
          </p:nvPr>
        </p:nvSpPr>
        <p:spPr/>
        <p:txBody>
          <a:bodyPr/>
          <a:lstStyle>
            <a:extLst/>
          </a:lstStyle>
          <a:p>
            <a:fld id="{EAF9CDAA-95FB-46B8-A5E5-86F8F0919494}" type="slidenum">
              <a:rPr lang="zh-CN" altLang="en-US" smtClean="0">
                <a:solidFill>
                  <a:prstClr val="black"/>
                </a:solidFill>
              </a:rPr>
              <a:pPr/>
              <a:t>‹#›</a:t>
            </a:fld>
            <a:endParaRPr lang="zh-CN" altLang="en-US">
              <a:solidFill>
                <a:prstClr val="black"/>
              </a:solidFill>
            </a:endParaRPr>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1847594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FCF54DDF-3928-4928-ABFA-146CA5E30134}" type="datetimeFigureOut">
              <a:rPr lang="zh-CN" altLang="en-US" smtClean="0">
                <a:solidFill>
                  <a:prstClr val="white"/>
                </a:solidFill>
              </a:rPr>
              <a:pPr/>
              <a:t>2012/9/21</a:t>
            </a:fld>
            <a:endParaRPr lang="zh-CN" altLang="en-US">
              <a:solidFill>
                <a:prstClr val="white"/>
              </a:solidFill>
            </a:endParaRPr>
          </a:p>
        </p:txBody>
      </p:sp>
      <p:sp>
        <p:nvSpPr>
          <p:cNvPr id="5" name="页脚占位符 4"/>
          <p:cNvSpPr>
            <a:spLocks noGrp="1"/>
          </p:cNvSpPr>
          <p:nvPr>
            <p:ph type="ftr" sz="quarter" idx="11"/>
          </p:nvPr>
        </p:nvSpPr>
        <p:spPr/>
        <p:txBody>
          <a:bodyPr/>
          <a:lstStyle>
            <a:extLst/>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extLst/>
          </a:lstStyle>
          <a:p>
            <a:fld id="{EAF9CDAA-95FB-46B8-A5E5-86F8F0919494}" type="slidenum">
              <a:rPr lang="zh-CN" altLang="en-US" smtClean="0">
                <a:solidFill>
                  <a:prstClr val="white"/>
                </a:solidFill>
              </a:rPr>
              <a:pPr/>
              <a:t>‹#›</a:t>
            </a:fld>
            <a:endParaRPr lang="zh-CN" altLang="en-US">
              <a:solidFill>
                <a:prstClr val="white"/>
              </a:solidFill>
            </a:endParaRPr>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4986619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FCF54DDF-3928-4928-ABFA-146CA5E30134}" type="datetimeFigureOut">
              <a:rPr lang="zh-CN" altLang="en-US" smtClean="0">
                <a:solidFill>
                  <a:prstClr val="white"/>
                </a:solidFill>
              </a:rPr>
              <a:pPr/>
              <a:t>2012/9/21</a:t>
            </a:fld>
            <a:endParaRPr lang="zh-CN" altLang="en-US">
              <a:solidFill>
                <a:prstClr val="white"/>
              </a:solidFill>
            </a:endParaRPr>
          </a:p>
        </p:txBody>
      </p:sp>
      <p:sp>
        <p:nvSpPr>
          <p:cNvPr id="6" name="页脚占位符 5"/>
          <p:cNvSpPr>
            <a:spLocks noGrp="1"/>
          </p:cNvSpPr>
          <p:nvPr>
            <p:ph type="ftr" sz="quarter" idx="11"/>
          </p:nvPr>
        </p:nvSpPr>
        <p:spPr/>
        <p:txBody>
          <a:bodyPr/>
          <a:lstStyle>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extLst/>
          </a:lstStyle>
          <a:p>
            <a:fld id="{EAF9CDAA-95FB-46B8-A5E5-86F8F0919494}" type="slidenum">
              <a:rPr lang="zh-CN" altLang="en-US" smtClean="0">
                <a:solidFill>
                  <a:prstClr val="white"/>
                </a:solidFill>
              </a:rPr>
              <a:pPr/>
              <a:t>‹#›</a:t>
            </a:fld>
            <a:endParaRPr lang="zh-CN" altLang="en-US">
              <a:solidFill>
                <a:prstClr val="white"/>
              </a:solidFill>
            </a:endParaRPr>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231008090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FCF54DDF-3928-4928-ABFA-146CA5E30134}" type="datetimeFigureOut">
              <a:rPr lang="zh-CN" altLang="en-US" smtClean="0">
                <a:solidFill>
                  <a:prstClr val="black"/>
                </a:solidFill>
              </a:rPr>
              <a:pPr/>
              <a:t>2012/9/21</a:t>
            </a:fld>
            <a:endParaRPr lang="zh-CN" altLang="en-US">
              <a:solidFill>
                <a:prstClr val="black"/>
              </a:solidFill>
            </a:endParaRPr>
          </a:p>
        </p:txBody>
      </p:sp>
      <p:sp>
        <p:nvSpPr>
          <p:cNvPr id="8" name="页脚占位符 7"/>
          <p:cNvSpPr>
            <a:spLocks noGrp="1"/>
          </p:cNvSpPr>
          <p:nvPr>
            <p:ph type="ftr" sz="quarter" idx="11"/>
          </p:nvPr>
        </p:nvSpPr>
        <p:spPr/>
        <p:txBody>
          <a:bodyPr/>
          <a:lstStyle>
            <a:extLst/>
          </a:lstStyle>
          <a:p>
            <a:endParaRPr lang="zh-CN" altLang="en-US">
              <a:solidFill>
                <a:prstClr val="black"/>
              </a:solidFill>
            </a:endParaRPr>
          </a:p>
        </p:txBody>
      </p:sp>
      <p:sp>
        <p:nvSpPr>
          <p:cNvPr id="9" name="灯片编号占位符 8"/>
          <p:cNvSpPr>
            <a:spLocks noGrp="1"/>
          </p:cNvSpPr>
          <p:nvPr>
            <p:ph type="sldNum" sz="quarter" idx="12"/>
          </p:nvPr>
        </p:nvSpPr>
        <p:spPr/>
        <p:txBody>
          <a:bodyPr/>
          <a:lstStyle>
            <a:extLst/>
          </a:lstStyle>
          <a:p>
            <a:fld id="{EAF9CDAA-95FB-46B8-A5E5-86F8F091949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25528167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FCF54DDF-3928-4928-ABFA-146CA5E30134}" type="datetimeFigureOut">
              <a:rPr lang="zh-CN" altLang="en-US" smtClean="0">
                <a:solidFill>
                  <a:prstClr val="white"/>
                </a:solidFill>
              </a:rPr>
              <a:pPr/>
              <a:t>2012/9/21</a:t>
            </a:fld>
            <a:endParaRPr lang="zh-CN" altLang="en-US">
              <a:solidFill>
                <a:prstClr val="white"/>
              </a:solidFill>
            </a:endParaRPr>
          </a:p>
        </p:txBody>
      </p:sp>
      <p:sp>
        <p:nvSpPr>
          <p:cNvPr id="4" name="页脚占位符 3"/>
          <p:cNvSpPr>
            <a:spLocks noGrp="1"/>
          </p:cNvSpPr>
          <p:nvPr>
            <p:ph type="ftr" sz="quarter" idx="11"/>
          </p:nvPr>
        </p:nvSpPr>
        <p:spPr/>
        <p:txBody>
          <a:bodyPr/>
          <a:lstStyle>
            <a:extLst/>
          </a:lstStyle>
          <a:p>
            <a:endParaRPr lang="zh-CN" altLang="en-US">
              <a:solidFill>
                <a:prstClr val="white"/>
              </a:solidFill>
            </a:endParaRPr>
          </a:p>
        </p:txBody>
      </p:sp>
      <p:sp>
        <p:nvSpPr>
          <p:cNvPr id="5" name="灯片编号占位符 4"/>
          <p:cNvSpPr>
            <a:spLocks noGrp="1"/>
          </p:cNvSpPr>
          <p:nvPr>
            <p:ph type="sldNum" sz="quarter" idx="12"/>
          </p:nvPr>
        </p:nvSpPr>
        <p:spPr/>
        <p:txBody>
          <a:bodyPr/>
          <a:lstStyle>
            <a:extLst/>
          </a:lstStyle>
          <a:p>
            <a:fld id="{EAF9CDAA-95FB-46B8-A5E5-86F8F0919494}" type="slidenum">
              <a:rPr lang="zh-CN" altLang="en-US" smtClean="0">
                <a:solidFill>
                  <a:prstClr val="white"/>
                </a:solidFill>
              </a:rPr>
              <a:pPr/>
              <a:t>‹#›</a:t>
            </a:fld>
            <a:endParaRPr lang="zh-CN" altLang="en-US">
              <a:solidFill>
                <a:prstClr val="white"/>
              </a:solidFill>
            </a:endParaRPr>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extLst>
      <p:ext uri="{BB962C8B-B14F-4D97-AF65-F5344CB8AC3E}">
        <p14:creationId xmlns:p14="http://schemas.microsoft.com/office/powerpoint/2010/main" val="210529025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FCF54DDF-3928-4928-ABFA-146CA5E30134}" type="datetimeFigureOut">
              <a:rPr lang="zh-CN" altLang="en-US" smtClean="0">
                <a:solidFill>
                  <a:prstClr val="black"/>
                </a:solidFill>
              </a:rPr>
              <a:pPr/>
              <a:t>2012/9/21</a:t>
            </a:fld>
            <a:endParaRPr lang="zh-CN" altLang="en-US">
              <a:solidFill>
                <a:prstClr val="black"/>
              </a:solidFill>
            </a:endParaRPr>
          </a:p>
        </p:txBody>
      </p:sp>
      <p:sp>
        <p:nvSpPr>
          <p:cNvPr id="3" name="页脚占位符 2"/>
          <p:cNvSpPr>
            <a:spLocks noGrp="1"/>
          </p:cNvSpPr>
          <p:nvPr>
            <p:ph type="ftr" sz="quarter" idx="11"/>
          </p:nvPr>
        </p:nvSpPr>
        <p:spPr/>
        <p:txBody>
          <a:bodyPr/>
          <a:lstStyle>
            <a:extLst/>
          </a:lstStyle>
          <a:p>
            <a:endParaRPr lang="zh-CN" altLang="en-US">
              <a:solidFill>
                <a:prstClr val="black"/>
              </a:solidFill>
            </a:endParaRPr>
          </a:p>
        </p:txBody>
      </p:sp>
      <p:sp>
        <p:nvSpPr>
          <p:cNvPr id="4" name="灯片编号占位符 3"/>
          <p:cNvSpPr>
            <a:spLocks noGrp="1"/>
          </p:cNvSpPr>
          <p:nvPr>
            <p:ph type="sldNum" sz="quarter" idx="12"/>
          </p:nvPr>
        </p:nvSpPr>
        <p:spPr/>
        <p:txBody>
          <a:bodyPr/>
          <a:lstStyle>
            <a:extLst/>
          </a:lstStyle>
          <a:p>
            <a:fld id="{EAF9CDAA-95FB-46B8-A5E5-86F8F091949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628388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FCF54DDF-3928-4928-ABFA-146CA5E30134}" type="datetimeFigureOut">
              <a:rPr lang="zh-CN" altLang="en-US" smtClean="0">
                <a:solidFill>
                  <a:prstClr val="black"/>
                </a:solidFill>
              </a:rPr>
              <a:pPr/>
              <a:t>2012/9/21</a:t>
            </a:fld>
            <a:endParaRPr lang="zh-CN" altLang="en-US">
              <a:solidFill>
                <a:prstClr val="black"/>
              </a:solidFill>
            </a:endParaRPr>
          </a:p>
        </p:txBody>
      </p:sp>
      <p:sp>
        <p:nvSpPr>
          <p:cNvPr id="6" name="页脚占位符 5"/>
          <p:cNvSpPr>
            <a:spLocks noGrp="1"/>
          </p:cNvSpPr>
          <p:nvPr>
            <p:ph type="ftr" sz="quarter" idx="11"/>
          </p:nvPr>
        </p:nvSpPr>
        <p:spPr/>
        <p:txBody>
          <a:bodyPr/>
          <a:lstStyle>
            <a:extLst/>
          </a:lstStyle>
          <a:p>
            <a:endParaRPr lang="zh-CN" altLang="en-US">
              <a:solidFill>
                <a:prstClr val="black"/>
              </a:solidFill>
            </a:endParaRPr>
          </a:p>
        </p:txBody>
      </p:sp>
      <p:sp>
        <p:nvSpPr>
          <p:cNvPr id="7" name="灯片编号占位符 6"/>
          <p:cNvSpPr>
            <a:spLocks noGrp="1"/>
          </p:cNvSpPr>
          <p:nvPr>
            <p:ph type="sldNum" sz="quarter" idx="12"/>
          </p:nvPr>
        </p:nvSpPr>
        <p:spPr/>
        <p:txBody>
          <a:bodyPr/>
          <a:lstStyle>
            <a:extLst/>
          </a:lstStyle>
          <a:p>
            <a:fld id="{EAF9CDAA-95FB-46B8-A5E5-86F8F091949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5318297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FCF54DDF-3928-4928-ABFA-146CA5E30134}" type="datetimeFigureOut">
              <a:rPr lang="zh-CN" altLang="en-US" smtClean="0">
                <a:solidFill>
                  <a:prstClr val="white"/>
                </a:solidFill>
              </a:rPr>
              <a:pPr/>
              <a:t>2012/9/21</a:t>
            </a:fld>
            <a:endParaRPr lang="zh-CN" altLang="en-US">
              <a:solidFill>
                <a:prstClr val="white"/>
              </a:solidFill>
            </a:endParaRPr>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solidFill>
                <a:prstClr val="white"/>
              </a:solidFill>
            </a:endParaRPr>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EAF9CDAA-95FB-46B8-A5E5-86F8F0919494}" type="slidenum">
              <a:rPr lang="zh-CN" altLang="en-US" smtClean="0">
                <a:solidFill>
                  <a:prstClr val="white"/>
                </a:solidFill>
              </a:rPr>
              <a:pPr/>
              <a:t>‹#›</a:t>
            </a:fld>
            <a:endParaRPr lang="zh-CN" altLang="en-US">
              <a:solidFill>
                <a:prstClr val="white"/>
              </a:solidFill>
            </a:endParaRPr>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white"/>
              </a:solidFill>
            </a:endParaRPr>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endParaRPr lang="en-US">
              <a:solidFill>
                <a:prstClr val="white"/>
              </a:solidFill>
            </a:endParaRPr>
          </a:p>
        </p:txBody>
      </p:sp>
    </p:spTree>
    <p:extLst>
      <p:ext uri="{BB962C8B-B14F-4D97-AF65-F5344CB8AC3E}">
        <p14:creationId xmlns:p14="http://schemas.microsoft.com/office/powerpoint/2010/main" val="72119064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lang="en-US">
              <a:solidFill>
                <a:prstClr val="black"/>
              </a:solidFill>
            </a:endParaRPr>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a:endParaRPr lang="en-US">
              <a:solidFill>
                <a:prstClr val="white"/>
              </a:solidFill>
            </a:endParaRPr>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FCF54DDF-3928-4928-ABFA-146CA5E30134}" type="datetimeFigureOut">
              <a:rPr lang="zh-CN" altLang="en-US" smtClean="0">
                <a:solidFill>
                  <a:prstClr val="black"/>
                </a:solidFill>
              </a:rPr>
              <a:pPr/>
              <a:t>2012/9/21</a:t>
            </a:fld>
            <a:endParaRPr lang="zh-CN" altLang="en-US">
              <a:solidFill>
                <a:prstClr val="black"/>
              </a:solidFill>
            </a:endParaRPr>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solidFill>
                <a:prstClr val="black"/>
              </a:solidFill>
            </a:endParaRPr>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EAF9CDAA-95FB-46B8-A5E5-86F8F0919494}"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000389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9.e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22.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3.e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4.emf"/><Relationship Id="rId4"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5.e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5.emf"/><Relationship Id="rId5" Type="http://schemas.openxmlformats.org/officeDocument/2006/relationships/oleObject" Target="../embeddings/oleObject10.bin"/><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6.emf"/><Relationship Id="rId5" Type="http://schemas.openxmlformats.org/officeDocument/2006/relationships/oleObject" Target="../embeddings/oleObject11.bin"/><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0.emf"/><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notesSlide" Target="../notesSlides/notesSlide34.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7.emf"/><Relationship Id="rId5" Type="http://schemas.openxmlformats.org/officeDocument/2006/relationships/oleObject" Target="../embeddings/oleObject13.bin"/><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oleObject" Target="../embeddings/oleObject15.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16.bin"/><Relationship Id="rId5" Type="http://schemas.openxmlformats.org/officeDocument/2006/relationships/image" Target="../media/image53.jpe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56.emf"/><Relationship Id="rId4"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7.emf"/><Relationship Id="rId4" Type="http://schemas.openxmlformats.org/officeDocument/2006/relationships/oleObject" Target="../embeddings/oleObject18.bin"/></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47.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0.bin"/><Relationship Id="rId11" Type="http://schemas.openxmlformats.org/officeDocument/2006/relationships/image" Target="../media/image70.wmf"/><Relationship Id="rId5" Type="http://schemas.openxmlformats.org/officeDocument/2006/relationships/image" Target="../media/image67.e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69.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24.bin"/><Relationship Id="rId5" Type="http://schemas.openxmlformats.org/officeDocument/2006/relationships/image" Target="../media/image71.emf"/><Relationship Id="rId4" Type="http://schemas.openxmlformats.org/officeDocument/2006/relationships/oleObject" Target="../embeddings/oleObject23.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1.emf"/><Relationship Id="rId4" Type="http://schemas.openxmlformats.org/officeDocument/2006/relationships/oleObject" Target="../embeddings/oleObject25.bin"/></Relationships>
</file>

<file path=ppt/slides/_rels/slide5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elecfans.com/dianzichangshi/200712196706.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27.bin"/><Relationship Id="rId5" Type="http://schemas.openxmlformats.org/officeDocument/2006/relationships/image" Target="../media/image99.wmf"/><Relationship Id="rId4" Type="http://schemas.openxmlformats.org/officeDocument/2006/relationships/oleObject" Target="../embeddings/oleObject26.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79.xml"/><Relationship Id="rId7"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29.bin"/><Relationship Id="rId5" Type="http://schemas.openxmlformats.org/officeDocument/2006/relationships/image" Target="../media/image101.emf"/><Relationship Id="rId4" Type="http://schemas.openxmlformats.org/officeDocument/2006/relationships/oleObject" Target="../embeddings/oleObject28.bin"/><Relationship Id="rId9" Type="http://schemas.openxmlformats.org/officeDocument/2006/relationships/image" Target="../media/image103.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04.emf"/><Relationship Id="rId4" Type="http://schemas.openxmlformats.org/officeDocument/2006/relationships/oleObject" Target="../embeddings/oleObject31.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05.emf"/><Relationship Id="rId4" Type="http://schemas.openxmlformats.org/officeDocument/2006/relationships/oleObject" Target="../embeddings/oleObject32.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7" Type="http://schemas.openxmlformats.org/officeDocument/2006/relationships/image" Target="../media/image107.e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34.bin"/><Relationship Id="rId5" Type="http://schemas.openxmlformats.org/officeDocument/2006/relationships/image" Target="../media/image106.emf"/><Relationship Id="rId4" Type="http://schemas.openxmlformats.org/officeDocument/2006/relationships/oleObject" Target="../embeddings/oleObject33.bin"/></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08.emf"/><Relationship Id="rId5" Type="http://schemas.openxmlformats.org/officeDocument/2006/relationships/oleObject" Target="../embeddings/oleObject35.bin"/><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09.emf"/><Relationship Id="rId4" Type="http://schemas.openxmlformats.org/officeDocument/2006/relationships/oleObject" Target="../embeddings/oleObject36.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10.emf"/><Relationship Id="rId5" Type="http://schemas.openxmlformats.org/officeDocument/2006/relationships/oleObject" Target="../embeddings/oleObject37.bin"/><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11.emf"/><Relationship Id="rId4" Type="http://schemas.openxmlformats.org/officeDocument/2006/relationships/oleObject" Target="../embeddings/oleObject38.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12.wmf"/><Relationship Id="rId5" Type="http://schemas.openxmlformats.org/officeDocument/2006/relationships/oleObject" Target="../embeddings/oleObject39.bin"/><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89.xml"/><Relationship Id="rId7"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41.bin"/><Relationship Id="rId5" Type="http://schemas.openxmlformats.org/officeDocument/2006/relationships/image" Target="../media/image114.emf"/><Relationship Id="rId4" Type="http://schemas.openxmlformats.org/officeDocument/2006/relationships/oleObject" Target="../embeddings/oleObject40.bin"/><Relationship Id="rId9" Type="http://schemas.openxmlformats.org/officeDocument/2006/relationships/image" Target="../media/image116.w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数字电子技术基础</a:t>
            </a:r>
            <a:r>
              <a:rPr lang="en-US" altLang="zh-CN" dirty="0"/>
              <a:t> </a:t>
            </a:r>
            <a:r>
              <a:rPr lang="en-US" altLang="zh-CN" dirty="0" smtClean="0"/>
              <a:t/>
            </a:r>
            <a:br>
              <a:rPr lang="en-US" altLang="zh-CN" dirty="0" smtClean="0"/>
            </a:br>
            <a:r>
              <a:rPr lang="zh-CN" altLang="en-US" dirty="0" smtClean="0"/>
              <a:t>第二章 门电路</a:t>
            </a:r>
            <a:endParaRPr lang="zh-CN" altLang="en-US" dirty="0"/>
          </a:p>
        </p:txBody>
      </p:sp>
      <p:sp>
        <p:nvSpPr>
          <p:cNvPr id="3" name="副标题 2"/>
          <p:cNvSpPr>
            <a:spLocks noGrp="1"/>
          </p:cNvSpPr>
          <p:nvPr>
            <p:ph type="subTitle" idx="1"/>
          </p:nvPr>
        </p:nvSpPr>
        <p:spPr/>
        <p:txBody>
          <a:bodyPr>
            <a:normAutofit fontScale="92500" lnSpcReduction="20000"/>
          </a:bodyPr>
          <a:lstStyle/>
          <a:p>
            <a:r>
              <a:rPr lang="zh-CN" altLang="en-US" dirty="0" smtClean="0"/>
              <a:t>浙江理工大学信息学院</a:t>
            </a:r>
            <a:endParaRPr lang="en-US" altLang="zh-CN" dirty="0" smtClean="0"/>
          </a:p>
          <a:p>
            <a:r>
              <a:rPr lang="zh-CN" altLang="en-US" dirty="0"/>
              <a:t>姜旭</a:t>
            </a:r>
            <a:r>
              <a:rPr lang="zh-CN" altLang="en-US" dirty="0" smtClean="0"/>
              <a:t>升</a:t>
            </a:r>
            <a:endParaRPr lang="en-US" altLang="zh-CN" dirty="0" smtClean="0"/>
          </a:p>
          <a:p>
            <a:r>
              <a:rPr lang="en-US" altLang="zh-CN" dirty="0" smtClean="0"/>
              <a:t>2012-9</a:t>
            </a:r>
            <a:endParaRPr lang="zh-CN" altLang="en-US" dirty="0"/>
          </a:p>
        </p:txBody>
      </p:sp>
    </p:spTree>
    <p:extLst>
      <p:ext uri="{BB962C8B-B14F-4D97-AF65-F5344CB8AC3E}">
        <p14:creationId xmlns:p14="http://schemas.microsoft.com/office/powerpoint/2010/main" val="3220388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共源接法增强型</a:t>
            </a:r>
            <a:r>
              <a:rPr lang="en-US" altLang="zh-CN" dirty="0" smtClean="0"/>
              <a:t>NMOS</a:t>
            </a:r>
            <a:r>
              <a:rPr lang="zh-CN" altLang="en-US" dirty="0" smtClean="0"/>
              <a:t>电路</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079704487"/>
              </p:ext>
            </p:extLst>
          </p:nvPr>
        </p:nvGraphicFramePr>
        <p:xfrm>
          <a:off x="2414588" y="1914524"/>
          <a:ext cx="4533676" cy="3560663"/>
        </p:xfrm>
        <a:graphic>
          <a:graphicData uri="http://schemas.openxmlformats.org/presentationml/2006/ole">
            <mc:AlternateContent xmlns:mc="http://schemas.openxmlformats.org/markup-compatibility/2006">
              <mc:Choice xmlns:v="urn:schemas-microsoft-com:vml" Requires="v">
                <p:oleObj spid="_x0000_s11333" name="Visio" r:id="rId4" imgW="1911600" imgH="1501266" progId="Visio.Drawing.11">
                  <p:embed/>
                </p:oleObj>
              </mc:Choice>
              <mc:Fallback>
                <p:oleObj name="Visio" r:id="rId4" imgW="1911600" imgH="1501266" progId="Visio.Drawing.11">
                  <p:embed/>
                  <p:pic>
                    <p:nvPicPr>
                      <p:cNvPr id="0" name=""/>
                      <p:cNvPicPr/>
                      <p:nvPr/>
                    </p:nvPicPr>
                    <p:blipFill>
                      <a:blip r:embed="rId5"/>
                      <a:stretch>
                        <a:fillRect/>
                      </a:stretch>
                    </p:blipFill>
                    <p:spPr>
                      <a:xfrm>
                        <a:off x="2414588" y="1914524"/>
                        <a:ext cx="4533676" cy="3560663"/>
                      </a:xfrm>
                      <a:prstGeom prst="rect">
                        <a:avLst/>
                      </a:prstGeom>
                    </p:spPr>
                  </p:pic>
                </p:oleObj>
              </mc:Fallback>
            </mc:AlternateContent>
          </a:graphicData>
        </a:graphic>
      </p:graphicFrame>
    </p:spTree>
    <p:extLst>
      <p:ext uri="{BB962C8B-B14F-4D97-AF65-F5344CB8AC3E}">
        <p14:creationId xmlns:p14="http://schemas.microsoft.com/office/powerpoint/2010/main" val="184328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N</a:t>
            </a:r>
            <a:r>
              <a:rPr lang="zh-CN" altLang="en-US" dirty="0" smtClean="0"/>
              <a:t>沟道增强型</a:t>
            </a:r>
            <a:r>
              <a:rPr lang="en-US" altLang="zh-CN" dirty="0" smtClean="0"/>
              <a:t>MOSFET</a:t>
            </a:r>
            <a:r>
              <a:rPr lang="zh-CN" altLang="en-US" dirty="0" smtClean="0"/>
              <a:t>工作原理</a:t>
            </a:r>
            <a:endParaRPr lang="zh-CN" altLang="en-US" dirty="0"/>
          </a:p>
        </p:txBody>
      </p:sp>
      <p:pic>
        <p:nvPicPr>
          <p:cNvPr id="6146" name="Picture 2"/>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395536" y="1268760"/>
            <a:ext cx="3582419" cy="273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4283968" y="2996952"/>
            <a:ext cx="4157279" cy="317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384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1443615"/>
          </a:xfrm>
        </p:spPr>
        <p:txBody>
          <a:bodyPr>
            <a:normAutofit/>
          </a:bodyPr>
          <a:lstStyle/>
          <a:p>
            <a:r>
              <a:rPr lang="zh-CN" altLang="en-US" dirty="0" smtClean="0"/>
              <a:t>截至状态（</a:t>
            </a:r>
            <a:r>
              <a:rPr lang="en-US" altLang="zh-CN" dirty="0" smtClean="0"/>
              <a:t>CUT-OFF MODE</a:t>
            </a:r>
            <a:r>
              <a:rPr lang="zh-CN" altLang="en-US" dirty="0" smtClean="0"/>
              <a:t>）</a:t>
            </a:r>
            <a:endParaRPr lang="en-US" altLang="zh-CN" dirty="0" smtClean="0"/>
          </a:p>
          <a:p>
            <a:pPr lvl="1"/>
            <a:r>
              <a:rPr lang="zh-CN" altLang="en-US" dirty="0" smtClean="0"/>
              <a:t>栅极电压太小，不足以感应出导电沟道。</a:t>
            </a:r>
            <a:endParaRPr lang="en-US" altLang="zh-CN" dirty="0" smtClean="0"/>
          </a:p>
          <a:p>
            <a:pPr lvl="1"/>
            <a:r>
              <a:rPr lang="en-US" altLang="zh-CN" dirty="0" smtClean="0"/>
              <a:t>V</a:t>
            </a:r>
            <a:r>
              <a:rPr lang="en-US" altLang="zh-CN" baseline="-25000" dirty="0" smtClean="0"/>
              <a:t>GS</a:t>
            </a:r>
            <a:r>
              <a:rPr lang="en-US" altLang="zh-CN" dirty="0" smtClean="0"/>
              <a:t>&lt;</a:t>
            </a:r>
            <a:r>
              <a:rPr lang="en-US" altLang="zh-CN" dirty="0" err="1" smtClean="0"/>
              <a:t>V</a:t>
            </a:r>
            <a:r>
              <a:rPr lang="en-US" altLang="zh-CN" baseline="-25000" dirty="0" err="1" smtClean="0"/>
              <a:t>t</a:t>
            </a:r>
            <a:r>
              <a:rPr lang="en-US" altLang="zh-CN" dirty="0" smtClean="0"/>
              <a:t>, </a:t>
            </a:r>
            <a:r>
              <a:rPr lang="zh-CN" altLang="en-US" dirty="0" smtClean="0"/>
              <a:t>开启电压。</a:t>
            </a:r>
            <a:endParaRPr lang="zh-CN" altLang="en-US" dirty="0"/>
          </a:p>
        </p:txBody>
      </p:sp>
      <p:sp>
        <p:nvSpPr>
          <p:cNvPr id="3" name="标题 2"/>
          <p:cNvSpPr>
            <a:spLocks noGrp="1"/>
          </p:cNvSpPr>
          <p:nvPr>
            <p:ph type="title"/>
          </p:nvPr>
        </p:nvSpPr>
        <p:spPr/>
        <p:txBody>
          <a:bodyPr/>
          <a:lstStyle/>
          <a:p>
            <a:r>
              <a:rPr lang="en-US" altLang="zh-CN" dirty="0" smtClean="0"/>
              <a:t>N</a:t>
            </a:r>
            <a:r>
              <a:rPr lang="zh-CN" altLang="en-US" dirty="0" smtClean="0"/>
              <a:t>沟道增强型</a:t>
            </a:r>
            <a:r>
              <a:rPr lang="en-US" altLang="zh-CN" dirty="0" smtClean="0"/>
              <a:t>MOSFET</a:t>
            </a:r>
            <a:r>
              <a:rPr lang="zh-CN" altLang="en-US" dirty="0" smtClean="0"/>
              <a:t>工作原理</a:t>
            </a:r>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16" y="3140968"/>
            <a:ext cx="3833416" cy="275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5076056" y="3212976"/>
            <a:ext cx="3312368" cy="287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530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155584"/>
          </a:xfrm>
        </p:spPr>
        <p:txBody>
          <a:bodyPr/>
          <a:lstStyle/>
          <a:p>
            <a:r>
              <a:rPr lang="zh-CN" altLang="en-US" dirty="0" smtClean="0"/>
              <a:t>可变电阻区（</a:t>
            </a:r>
            <a:r>
              <a:rPr lang="en-US" altLang="zh-CN" dirty="0" smtClean="0"/>
              <a:t>Triode </a:t>
            </a:r>
            <a:r>
              <a:rPr lang="en-US" altLang="zh-CN" dirty="0"/>
              <a:t>Mode </a:t>
            </a:r>
            <a:r>
              <a:rPr lang="zh-CN" altLang="en-US" dirty="0" smtClean="0"/>
              <a:t>）</a:t>
            </a:r>
            <a:endParaRPr lang="en-US" altLang="zh-CN" dirty="0" smtClean="0"/>
          </a:p>
          <a:p>
            <a:pPr lvl="1"/>
            <a:r>
              <a:rPr lang="en-US" altLang="zh-CN" dirty="0" smtClean="0"/>
              <a:t>V</a:t>
            </a:r>
            <a:r>
              <a:rPr lang="en-US" altLang="zh-CN" baseline="-25000" dirty="0" smtClean="0"/>
              <a:t>GS</a:t>
            </a:r>
            <a:r>
              <a:rPr lang="en-US" altLang="zh-CN" dirty="0" smtClean="0"/>
              <a:t> </a:t>
            </a:r>
            <a:r>
              <a:rPr lang="en-US" altLang="zh-CN" dirty="0"/>
              <a:t>&gt; </a:t>
            </a:r>
            <a:r>
              <a:rPr lang="en-US" altLang="zh-CN" dirty="0" err="1"/>
              <a:t>V</a:t>
            </a:r>
            <a:r>
              <a:rPr lang="en-US" altLang="zh-CN" baseline="-25000" dirty="0" err="1"/>
              <a:t>t</a:t>
            </a:r>
            <a:r>
              <a:rPr lang="en-US" altLang="zh-CN" dirty="0"/>
              <a:t> </a:t>
            </a:r>
            <a:r>
              <a:rPr lang="zh-CN" altLang="en-US" dirty="0" smtClean="0"/>
              <a:t>，</a:t>
            </a:r>
            <a:r>
              <a:rPr lang="en-US" altLang="zh-CN" dirty="0" smtClean="0"/>
              <a:t>V</a:t>
            </a:r>
            <a:r>
              <a:rPr lang="en-US" altLang="zh-CN" baseline="-25000" dirty="0" smtClean="0"/>
              <a:t>DS</a:t>
            </a:r>
            <a:r>
              <a:rPr lang="en-US" altLang="zh-CN" dirty="0" smtClean="0"/>
              <a:t> </a:t>
            </a:r>
            <a:r>
              <a:rPr lang="en-US" altLang="zh-CN" dirty="0"/>
              <a:t>&lt; V</a:t>
            </a:r>
            <a:r>
              <a:rPr lang="en-US" altLang="zh-CN" baseline="-25000" dirty="0" smtClean="0"/>
              <a:t>GS</a:t>
            </a:r>
            <a:r>
              <a:rPr lang="zh-CN" altLang="en-US" dirty="0" smtClean="0"/>
              <a:t> </a:t>
            </a:r>
            <a:r>
              <a:rPr lang="en-US" altLang="zh-CN" dirty="0" smtClean="0"/>
              <a:t>-</a:t>
            </a:r>
            <a:r>
              <a:rPr lang="en-US" altLang="zh-CN" dirty="0" err="1" smtClean="0"/>
              <a:t>V</a:t>
            </a:r>
            <a:r>
              <a:rPr lang="en-US" altLang="zh-CN" baseline="-25000" dirty="0" err="1" smtClean="0"/>
              <a:t>t</a:t>
            </a:r>
            <a:endParaRPr lang="zh-CN" altLang="en-US" dirty="0"/>
          </a:p>
        </p:txBody>
      </p:sp>
      <p:sp>
        <p:nvSpPr>
          <p:cNvPr id="3" name="标题 2"/>
          <p:cNvSpPr>
            <a:spLocks noGrp="1"/>
          </p:cNvSpPr>
          <p:nvPr>
            <p:ph type="title"/>
          </p:nvPr>
        </p:nvSpPr>
        <p:spPr/>
        <p:txBody>
          <a:bodyPr>
            <a:normAutofit/>
          </a:bodyPr>
          <a:lstStyle/>
          <a:p>
            <a:r>
              <a:rPr lang="en-US" altLang="zh-CN" dirty="0" smtClean="0"/>
              <a:t>N</a:t>
            </a:r>
            <a:r>
              <a:rPr lang="zh-CN" altLang="en-US" dirty="0" smtClean="0"/>
              <a:t>沟道增强型</a:t>
            </a:r>
            <a:r>
              <a:rPr lang="en-US" altLang="zh-CN" dirty="0" smtClean="0"/>
              <a:t>MOSFET</a:t>
            </a:r>
            <a:r>
              <a:rPr lang="zh-CN" altLang="en-US" dirty="0" smtClean="0"/>
              <a:t>工作原理</a:t>
            </a:r>
            <a:endParaRPr lang="zh-CN" altLang="en-US" dirty="0"/>
          </a:p>
        </p:txBody>
      </p:sp>
      <p:grpSp>
        <p:nvGrpSpPr>
          <p:cNvPr id="4" name="组合 3"/>
          <p:cNvGrpSpPr/>
          <p:nvPr/>
        </p:nvGrpSpPr>
        <p:grpSpPr>
          <a:xfrm>
            <a:off x="395536" y="2708920"/>
            <a:ext cx="4464496" cy="2749997"/>
            <a:chOff x="1823045" y="2446338"/>
            <a:chExt cx="5629275" cy="3876675"/>
          </a:xfrm>
        </p:grpSpPr>
        <p:pic>
          <p:nvPicPr>
            <p:cNvPr id="8194" name="Picture 2"/>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1823045" y="2446338"/>
              <a:ext cx="56292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1823045" y="4418013"/>
              <a:ext cx="56292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298" y="2420888"/>
            <a:ext cx="3672408" cy="318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75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731648"/>
          </a:xfrm>
        </p:spPr>
        <p:txBody>
          <a:bodyPr/>
          <a:lstStyle/>
          <a:p>
            <a:r>
              <a:rPr lang="zh-CN" altLang="en-US" dirty="0" smtClean="0"/>
              <a:t>恒流区</a:t>
            </a:r>
            <a:endParaRPr lang="en-US" altLang="zh-CN" dirty="0" smtClean="0"/>
          </a:p>
          <a:p>
            <a:pPr lvl="1"/>
            <a:r>
              <a:rPr lang="en-US" altLang="zh-CN" dirty="0"/>
              <a:t>Saturation or Active or Pinch-Off Mode </a:t>
            </a:r>
            <a:endParaRPr lang="en-US" altLang="zh-CN" dirty="0" smtClean="0"/>
          </a:p>
          <a:p>
            <a:pPr lvl="1"/>
            <a:r>
              <a:rPr lang="en-US" altLang="zh-CN" dirty="0" smtClean="0"/>
              <a:t>V</a:t>
            </a:r>
            <a:r>
              <a:rPr lang="en-US" altLang="zh-CN" baseline="-25000" dirty="0" smtClean="0"/>
              <a:t>GS</a:t>
            </a:r>
            <a:r>
              <a:rPr lang="en-US" altLang="zh-CN" dirty="0" smtClean="0"/>
              <a:t> </a:t>
            </a:r>
            <a:r>
              <a:rPr lang="en-US" altLang="zh-CN" dirty="0"/>
              <a:t>&gt; </a:t>
            </a:r>
            <a:r>
              <a:rPr lang="en-US" altLang="zh-CN" dirty="0" err="1"/>
              <a:t>V</a:t>
            </a:r>
            <a:r>
              <a:rPr lang="en-US" altLang="zh-CN" baseline="-25000" dirty="0" err="1"/>
              <a:t>t</a:t>
            </a:r>
            <a:r>
              <a:rPr lang="en-US" altLang="zh-CN" dirty="0"/>
              <a:t> </a:t>
            </a:r>
            <a:r>
              <a:rPr lang="en-US" altLang="zh-CN" dirty="0" smtClean="0"/>
              <a:t>, V</a:t>
            </a:r>
            <a:r>
              <a:rPr lang="en-US" altLang="zh-CN" baseline="-25000" dirty="0" smtClean="0"/>
              <a:t>DS</a:t>
            </a:r>
            <a:r>
              <a:rPr lang="en-US" altLang="zh-CN" dirty="0" smtClean="0"/>
              <a:t>&gt;=V</a:t>
            </a:r>
            <a:r>
              <a:rPr lang="en-US" altLang="zh-CN" baseline="-25000" dirty="0" smtClean="0"/>
              <a:t>GS</a:t>
            </a:r>
            <a:r>
              <a:rPr lang="en-US" altLang="zh-CN" dirty="0" smtClean="0"/>
              <a:t>-</a:t>
            </a:r>
            <a:r>
              <a:rPr lang="en-US" altLang="zh-CN" dirty="0" err="1" smtClean="0"/>
              <a:t>V</a:t>
            </a:r>
            <a:r>
              <a:rPr lang="en-US" altLang="zh-CN" baseline="-25000" dirty="0" err="1" smtClean="0"/>
              <a:t>t</a:t>
            </a:r>
            <a:endParaRPr lang="en-US" altLang="zh-CN" dirty="0"/>
          </a:p>
        </p:txBody>
      </p:sp>
      <p:sp>
        <p:nvSpPr>
          <p:cNvPr id="3" name="标题 2"/>
          <p:cNvSpPr>
            <a:spLocks noGrp="1"/>
          </p:cNvSpPr>
          <p:nvPr>
            <p:ph type="title"/>
          </p:nvPr>
        </p:nvSpPr>
        <p:spPr/>
        <p:txBody>
          <a:bodyPr/>
          <a:lstStyle/>
          <a:p>
            <a:r>
              <a:rPr lang="en-US" altLang="zh-CN" dirty="0"/>
              <a:t>N</a:t>
            </a:r>
            <a:r>
              <a:rPr lang="zh-CN" altLang="en-US" dirty="0"/>
              <a:t>沟道增强型</a:t>
            </a:r>
            <a:r>
              <a:rPr lang="en-US" altLang="zh-CN" dirty="0"/>
              <a:t>MOSFET</a:t>
            </a:r>
            <a:r>
              <a:rPr lang="zh-CN" altLang="en-US" dirty="0"/>
              <a:t>工作原理</a:t>
            </a:r>
          </a:p>
        </p:txBody>
      </p:sp>
      <p:grpSp>
        <p:nvGrpSpPr>
          <p:cNvPr id="4" name="组合 3"/>
          <p:cNvGrpSpPr/>
          <p:nvPr/>
        </p:nvGrpSpPr>
        <p:grpSpPr>
          <a:xfrm>
            <a:off x="683568" y="3212976"/>
            <a:ext cx="3450134" cy="2608312"/>
            <a:chOff x="1985963" y="2293938"/>
            <a:chExt cx="5172075" cy="3815382"/>
          </a:xfrm>
        </p:grpSpPr>
        <p:pic>
          <p:nvPicPr>
            <p:cNvPr id="9218" name="Picture 2"/>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1985963" y="2293938"/>
              <a:ext cx="517207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1992213" y="4509120"/>
              <a:ext cx="51658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220" name="Picture 4"/>
          <p:cNvPicPr>
            <a:picLocks noChangeAspect="1" noChangeArrowheads="1"/>
          </p:cNvPicPr>
          <p:nvPr/>
        </p:nvPicPr>
        <p:blipFill>
          <a:blip r:embed="rId5">
            <a:lum bright="-20000" contrast="40000"/>
            <a:extLst>
              <a:ext uri="{28A0092B-C50C-407E-A947-70E740481C1C}">
                <a14:useLocalDpi xmlns:a14="http://schemas.microsoft.com/office/drawing/2010/main" val="0"/>
              </a:ext>
            </a:extLst>
          </a:blip>
          <a:srcRect/>
          <a:stretch>
            <a:fillRect/>
          </a:stretch>
        </p:blipFill>
        <p:spPr bwMode="auto">
          <a:xfrm>
            <a:off x="4355976" y="3030451"/>
            <a:ext cx="3943426" cy="2758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781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输出特性和</a:t>
            </a:r>
            <a:r>
              <a:rPr lang="zh-CN" altLang="en-US" dirty="0"/>
              <a:t>转移特性</a:t>
            </a:r>
            <a:r>
              <a:rPr lang="zh-CN" altLang="en-US" dirty="0" smtClean="0"/>
              <a:t>曲线</a:t>
            </a:r>
            <a:endParaRPr lang="zh-CN" altLang="en-US" dirty="0"/>
          </a:p>
        </p:txBody>
      </p:sp>
      <p:pic>
        <p:nvPicPr>
          <p:cNvPr id="10245" name="Picture 5"/>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107505" y="1484785"/>
            <a:ext cx="4543348"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5">
            <a:lum bright="-20000" contrast="40000"/>
            <a:extLst>
              <a:ext uri="{28A0092B-C50C-407E-A947-70E740481C1C}">
                <a14:useLocalDpi xmlns:a14="http://schemas.microsoft.com/office/drawing/2010/main" val="0"/>
              </a:ext>
            </a:extLst>
          </a:blip>
          <a:srcRect/>
          <a:stretch>
            <a:fillRect/>
          </a:stretch>
        </p:blipFill>
        <p:spPr bwMode="auto">
          <a:xfrm>
            <a:off x="5004048" y="1340768"/>
            <a:ext cx="30384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2537909400"/>
              </p:ext>
            </p:extLst>
          </p:nvPr>
        </p:nvGraphicFramePr>
        <p:xfrm>
          <a:off x="5004048" y="4077072"/>
          <a:ext cx="2736304" cy="1932825"/>
        </p:xfrm>
        <a:graphic>
          <a:graphicData uri="http://schemas.openxmlformats.org/presentationml/2006/ole">
            <mc:AlternateContent xmlns:mc="http://schemas.openxmlformats.org/markup-compatibility/2006">
              <mc:Choice xmlns:v="urn:schemas-microsoft-com:vml" Requires="v">
                <p:oleObj spid="_x0000_s10316" name="Visio" r:id="rId6" imgW="1746090" imgH="1233038" progId="Visio.Drawing.11">
                  <p:embed/>
                </p:oleObj>
              </mc:Choice>
              <mc:Fallback>
                <p:oleObj name="Visio" r:id="rId6" imgW="1746090" imgH="1233038" progId="Visio.Drawing.11">
                  <p:embed/>
                  <p:pic>
                    <p:nvPicPr>
                      <p:cNvPr id="0" name=""/>
                      <p:cNvPicPr/>
                      <p:nvPr/>
                    </p:nvPicPr>
                    <p:blipFill>
                      <a:blip r:embed="rId7"/>
                      <a:stretch>
                        <a:fillRect/>
                      </a:stretch>
                    </p:blipFill>
                    <p:spPr>
                      <a:xfrm>
                        <a:off x="5004048" y="4077072"/>
                        <a:ext cx="2736304" cy="1932825"/>
                      </a:xfrm>
                      <a:prstGeom prst="rect">
                        <a:avLst/>
                      </a:prstGeom>
                    </p:spPr>
                  </p:pic>
                </p:oleObj>
              </mc:Fallback>
            </mc:AlternateContent>
          </a:graphicData>
        </a:graphic>
      </p:graphicFrame>
    </p:spTree>
    <p:extLst>
      <p:ext uri="{BB962C8B-B14F-4D97-AF65-F5344CB8AC3E}">
        <p14:creationId xmlns:p14="http://schemas.microsoft.com/office/powerpoint/2010/main" val="174824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515624"/>
          </a:xfrm>
        </p:spPr>
        <p:txBody>
          <a:bodyPr/>
          <a:lstStyle/>
          <a:p>
            <a:r>
              <a:rPr lang="en-US" altLang="zh-CN" dirty="0"/>
              <a:t>PMOS</a:t>
            </a:r>
            <a:r>
              <a:rPr lang="zh-CN" altLang="en-US" dirty="0"/>
              <a:t>的少数载流子导电沟道由“空穴”组成。需要在栅极和源极之间加负压才能感应出“空穴”沟道。输出回路的电流方向也是由源极至漏极。</a:t>
            </a:r>
          </a:p>
        </p:txBody>
      </p:sp>
      <p:sp>
        <p:nvSpPr>
          <p:cNvPr id="3" name="标题 2"/>
          <p:cNvSpPr>
            <a:spLocks noGrp="1"/>
          </p:cNvSpPr>
          <p:nvPr>
            <p:ph type="title"/>
          </p:nvPr>
        </p:nvSpPr>
        <p:spPr/>
        <p:txBody>
          <a:bodyPr>
            <a:normAutofit/>
          </a:bodyPr>
          <a:lstStyle/>
          <a:p>
            <a:r>
              <a:rPr lang="zh-CN" altLang="en-US" dirty="0" smtClean="0"/>
              <a:t>增强型</a:t>
            </a:r>
            <a:r>
              <a:rPr lang="en-US" altLang="zh-CN" dirty="0"/>
              <a:t>PMOS</a:t>
            </a:r>
            <a:r>
              <a:rPr lang="zh-CN" altLang="en-US" dirty="0"/>
              <a:t>结构原理和工作特性</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108717553"/>
              </p:ext>
            </p:extLst>
          </p:nvPr>
        </p:nvGraphicFramePr>
        <p:xfrm>
          <a:off x="2123728" y="2996952"/>
          <a:ext cx="5184576" cy="3120978"/>
        </p:xfrm>
        <a:graphic>
          <a:graphicData uri="http://schemas.openxmlformats.org/presentationml/2006/ole">
            <mc:AlternateContent xmlns:mc="http://schemas.openxmlformats.org/markup-compatibility/2006">
              <mc:Choice xmlns:v="urn:schemas-microsoft-com:vml" Requires="v">
                <p:oleObj spid="_x0000_s12358" name="Visio" r:id="rId4" imgW="2077920" imgH="1244360" progId="Visio.Drawing.11">
                  <p:embed/>
                </p:oleObj>
              </mc:Choice>
              <mc:Fallback>
                <p:oleObj name="Visio" r:id="rId4" imgW="2077920" imgH="1244360" progId="Visio.Drawing.11">
                  <p:embed/>
                  <p:pic>
                    <p:nvPicPr>
                      <p:cNvPr id="0" name="Object 1"/>
                      <p:cNvPicPr>
                        <a:picLocks noChangeAspect="1" noChangeArrowheads="1"/>
                      </p:cNvPicPr>
                      <p:nvPr/>
                    </p:nvPicPr>
                    <p:blipFill>
                      <a:blip r:embed="rId5"/>
                      <a:srcRect/>
                      <a:stretch>
                        <a:fillRect/>
                      </a:stretch>
                    </p:blipFill>
                    <p:spPr bwMode="auto">
                      <a:xfrm>
                        <a:off x="2123728" y="2996952"/>
                        <a:ext cx="5184576" cy="3120978"/>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511450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增强型</a:t>
            </a:r>
            <a:r>
              <a:rPr lang="en-US" altLang="zh-CN" dirty="0" smtClean="0"/>
              <a:t>NMOS</a:t>
            </a:r>
            <a:r>
              <a:rPr lang="zh-CN" altLang="en-US" dirty="0"/>
              <a:t>管反相器</a:t>
            </a:r>
            <a:r>
              <a:rPr lang="zh-CN" altLang="en-US" dirty="0" smtClean="0"/>
              <a:t>与</a:t>
            </a:r>
            <a:r>
              <a:rPr lang="zh-CN" altLang="en-US" dirty="0"/>
              <a:t>电压传输</a:t>
            </a:r>
            <a:r>
              <a:rPr lang="zh-CN" altLang="en-US" dirty="0" smtClean="0"/>
              <a:t>特性</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799939041"/>
              </p:ext>
            </p:extLst>
          </p:nvPr>
        </p:nvGraphicFramePr>
        <p:xfrm>
          <a:off x="1115616" y="1436326"/>
          <a:ext cx="6773462" cy="4080906"/>
        </p:xfrm>
        <a:graphic>
          <a:graphicData uri="http://schemas.openxmlformats.org/presentationml/2006/ole">
            <mc:AlternateContent xmlns:mc="http://schemas.openxmlformats.org/markup-compatibility/2006">
              <mc:Choice xmlns:v="urn:schemas-microsoft-com:vml" Requires="v">
                <p:oleObj spid="_x0000_s13382" name="Visio" r:id="rId4" imgW="4600530" imgH="2771775" progId="Visio.Drawing.11">
                  <p:embed/>
                </p:oleObj>
              </mc:Choice>
              <mc:Fallback>
                <p:oleObj name="Visio" r:id="rId4" imgW="4600530" imgH="2771775" progId="Visio.Drawing.11">
                  <p:embed/>
                  <p:pic>
                    <p:nvPicPr>
                      <p:cNvPr id="0" name="Object 1"/>
                      <p:cNvPicPr>
                        <a:picLocks noChangeAspect="1" noChangeArrowheads="1"/>
                      </p:cNvPicPr>
                      <p:nvPr/>
                    </p:nvPicPr>
                    <p:blipFill>
                      <a:blip r:embed="rId5"/>
                      <a:srcRect/>
                      <a:stretch>
                        <a:fillRect/>
                      </a:stretch>
                    </p:blipFill>
                    <p:spPr bwMode="auto">
                      <a:xfrm>
                        <a:off x="1115616" y="1436326"/>
                        <a:ext cx="6773462" cy="4080906"/>
                      </a:xfrm>
                      <a:prstGeom prst="rect">
                        <a:avLst/>
                      </a:prstGeom>
                      <a:noFill/>
                    </p:spPr>
                  </p:pic>
                </p:oleObj>
              </mc:Fallback>
            </mc:AlternateContent>
          </a:graphicData>
        </a:graphic>
      </p:graphicFrame>
    </p:spTree>
    <p:extLst>
      <p:ext uri="{BB962C8B-B14F-4D97-AF65-F5344CB8AC3E}">
        <p14:creationId xmlns:p14="http://schemas.microsoft.com/office/powerpoint/2010/main" val="306966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开关等效电路</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710091084"/>
              </p:ext>
            </p:extLst>
          </p:nvPr>
        </p:nvGraphicFramePr>
        <p:xfrm>
          <a:off x="1691680" y="1988840"/>
          <a:ext cx="5400600" cy="3380232"/>
        </p:xfrm>
        <a:graphic>
          <a:graphicData uri="http://schemas.openxmlformats.org/presentationml/2006/ole">
            <mc:AlternateContent xmlns:mc="http://schemas.openxmlformats.org/markup-compatibility/2006">
              <mc:Choice xmlns:v="urn:schemas-microsoft-com:vml" Requires="v">
                <p:oleObj spid="_x0000_s14405" name="Visio" r:id="rId4" imgW="3971430" imgH="2489260" progId="Visio.Drawing.11">
                  <p:embed/>
                </p:oleObj>
              </mc:Choice>
              <mc:Fallback>
                <p:oleObj name="Visio" r:id="rId4" imgW="3971430" imgH="2489260" progId="Visio.Drawing.11">
                  <p:embed/>
                  <p:pic>
                    <p:nvPicPr>
                      <p:cNvPr id="0" name="Object 1"/>
                      <p:cNvPicPr>
                        <a:picLocks noChangeAspect="1" noChangeArrowheads="1"/>
                      </p:cNvPicPr>
                      <p:nvPr/>
                    </p:nvPicPr>
                    <p:blipFill>
                      <a:blip r:embed="rId5"/>
                      <a:srcRect/>
                      <a:stretch>
                        <a:fillRect/>
                      </a:stretch>
                    </p:blipFill>
                    <p:spPr bwMode="auto">
                      <a:xfrm>
                        <a:off x="1691680" y="1988840"/>
                        <a:ext cx="5400600" cy="3380232"/>
                      </a:xfrm>
                      <a:prstGeom prst="rect">
                        <a:avLst/>
                      </a:prstGeom>
                      <a:noFill/>
                    </p:spPr>
                  </p:pic>
                </p:oleObj>
              </mc:Fallback>
            </mc:AlternateContent>
          </a:graphicData>
        </a:graphic>
      </p:graphicFrame>
    </p:spTree>
    <p:extLst>
      <p:ext uri="{BB962C8B-B14F-4D97-AF65-F5344CB8AC3E}">
        <p14:creationId xmlns:p14="http://schemas.microsoft.com/office/powerpoint/2010/main" val="339930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CMOS</a:t>
            </a:r>
            <a:r>
              <a:rPr lang="zh-CN" altLang="en-US" dirty="0"/>
              <a:t>反相器（</a:t>
            </a:r>
            <a:r>
              <a:rPr lang="en-US" altLang="zh-CN" dirty="0"/>
              <a:t>Complementary-Symmetry MOS Inverter</a:t>
            </a:r>
            <a:r>
              <a:rPr lang="zh-CN" altLang="en-US" dirty="0"/>
              <a:t>）</a:t>
            </a: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916832"/>
            <a:ext cx="2304256" cy="3240360"/>
          </a:xfrm>
          <a:prstGeom prst="rect">
            <a:avLst/>
          </a:prstGeom>
          <a:noFill/>
          <a:ln w="57150" cmpd="thickThin">
            <a:noFill/>
            <a:miter lim="800000"/>
            <a:headEnd/>
            <a:tailEnd/>
          </a:ln>
          <a:effectLst/>
          <a:extLst/>
        </p:spPr>
      </p:pic>
      <p:pic>
        <p:nvPicPr>
          <p:cNvPr id="15362" name="Picture 2"/>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3419872" y="1556792"/>
            <a:ext cx="4629029" cy="1868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55604" y="3717032"/>
            <a:ext cx="5004828" cy="242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64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a:t>本章主要讲述数字电路的基本逻辑单元－－门电路，有</a:t>
            </a:r>
            <a:r>
              <a:rPr kumimoji="1" lang="en-US" altLang="zh-CN" dirty="0"/>
              <a:t>TTL</a:t>
            </a:r>
            <a:r>
              <a:rPr kumimoji="1" lang="zh-CN" altLang="en-US" dirty="0"/>
              <a:t>逻辑门、</a:t>
            </a:r>
            <a:r>
              <a:rPr kumimoji="1" lang="en-US" altLang="zh-CN" dirty="0"/>
              <a:t>MOS</a:t>
            </a:r>
            <a:r>
              <a:rPr kumimoji="1" lang="zh-CN" altLang="en-US" dirty="0"/>
              <a:t>逻辑门。在讨论半导体二极管和三极管及场效应管的开关特性基础上，讲解它们的电路结构、工作原理、逻辑功能、电气特性等等，为以后的学习及实际使用打下必要的基础。本章重点讨论</a:t>
            </a:r>
            <a:r>
              <a:rPr kumimoji="1" lang="en-US" altLang="zh-CN" dirty="0"/>
              <a:t>TTL</a:t>
            </a:r>
            <a:r>
              <a:rPr kumimoji="1" lang="zh-CN" altLang="en-US" dirty="0"/>
              <a:t>门电路和</a:t>
            </a:r>
            <a:r>
              <a:rPr kumimoji="1" lang="en-US" altLang="zh-CN" dirty="0"/>
              <a:t>CMOS</a:t>
            </a:r>
            <a:r>
              <a:rPr kumimoji="1" lang="zh-CN" altLang="en-US" dirty="0"/>
              <a:t>门电路。</a:t>
            </a:r>
          </a:p>
          <a:p>
            <a:r>
              <a:rPr lang="en-US" altLang="zh-CN" dirty="0" smtClean="0"/>
              <a:t>CMOS</a:t>
            </a:r>
            <a:r>
              <a:rPr lang="zh-CN" altLang="en-US" dirty="0" smtClean="0"/>
              <a:t>门电路原理</a:t>
            </a:r>
            <a:endParaRPr lang="en-US" altLang="zh-CN" dirty="0" smtClean="0"/>
          </a:p>
          <a:p>
            <a:r>
              <a:rPr lang="en-US" altLang="zh-CN" dirty="0" smtClean="0"/>
              <a:t>CMOS</a:t>
            </a:r>
            <a:r>
              <a:rPr lang="zh-CN" altLang="en-US" dirty="0" smtClean="0"/>
              <a:t>电路的电气特性</a:t>
            </a:r>
            <a:endParaRPr lang="en-US" altLang="zh-CN" dirty="0" smtClean="0"/>
          </a:p>
          <a:p>
            <a:r>
              <a:rPr lang="en-US" altLang="zh-CN" dirty="0" smtClean="0"/>
              <a:t>TTL</a:t>
            </a:r>
            <a:r>
              <a:rPr lang="zh-CN" altLang="en-US" dirty="0" smtClean="0"/>
              <a:t>逻辑电路</a:t>
            </a:r>
            <a:endParaRPr lang="en-US" altLang="zh-CN" dirty="0" smtClean="0"/>
          </a:p>
          <a:p>
            <a:r>
              <a:rPr lang="zh-CN" altLang="en-US" dirty="0"/>
              <a:t>门电路</a:t>
            </a:r>
            <a:r>
              <a:rPr lang="zh-CN" altLang="en-US" dirty="0" smtClean="0"/>
              <a:t>应用</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内容概要</a:t>
            </a:r>
            <a:endParaRPr lang="zh-CN" altLang="en-US" dirty="0"/>
          </a:p>
        </p:txBody>
      </p:sp>
    </p:spTree>
    <p:extLst>
      <p:ext uri="{BB962C8B-B14F-4D97-AF65-F5344CB8AC3E}">
        <p14:creationId xmlns:p14="http://schemas.microsoft.com/office/powerpoint/2010/main" val="2281855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59832" y="1481328"/>
            <a:ext cx="5626968" cy="4525963"/>
          </a:xfrm>
        </p:spPr>
        <p:txBody>
          <a:bodyPr>
            <a:normAutofit fontScale="92500" lnSpcReduction="20000"/>
          </a:bodyPr>
          <a:lstStyle/>
          <a:p>
            <a:r>
              <a:rPr lang="zh-CN" altLang="en-US" dirty="0"/>
              <a:t>由</a:t>
            </a:r>
            <a:r>
              <a:rPr lang="en-US" altLang="zh-CN" dirty="0"/>
              <a:t>PMOS</a:t>
            </a:r>
            <a:r>
              <a:rPr lang="zh-CN" altLang="en-US" dirty="0"/>
              <a:t>管</a:t>
            </a:r>
            <a:r>
              <a:rPr lang="en-US" altLang="zh-CN" dirty="0"/>
              <a:t>T1</a:t>
            </a:r>
            <a:r>
              <a:rPr lang="zh-CN" altLang="en-US" dirty="0"/>
              <a:t>和</a:t>
            </a:r>
            <a:r>
              <a:rPr lang="en-US" altLang="zh-CN" dirty="0"/>
              <a:t>NMOS</a:t>
            </a:r>
            <a:r>
              <a:rPr lang="zh-CN" altLang="en-US" dirty="0"/>
              <a:t>管</a:t>
            </a:r>
            <a:r>
              <a:rPr lang="en-US" altLang="zh-CN" dirty="0"/>
              <a:t>T2</a:t>
            </a:r>
            <a:r>
              <a:rPr lang="zh-CN" altLang="en-US" dirty="0"/>
              <a:t>构成互补对称电路。在输入</a:t>
            </a:r>
            <a:r>
              <a:rPr lang="en-US" altLang="zh-CN" dirty="0"/>
              <a:t>Vi</a:t>
            </a:r>
            <a:r>
              <a:rPr lang="zh-CN" altLang="en-US" dirty="0"/>
              <a:t>是低电平时，</a:t>
            </a:r>
            <a:r>
              <a:rPr lang="en-US" altLang="zh-CN" dirty="0"/>
              <a:t>T1 </a:t>
            </a:r>
            <a:r>
              <a:rPr lang="zh-CN" altLang="en-US" dirty="0"/>
              <a:t>导通而</a:t>
            </a:r>
            <a:r>
              <a:rPr lang="en-US" altLang="zh-CN" dirty="0"/>
              <a:t>T2 </a:t>
            </a:r>
            <a:r>
              <a:rPr lang="zh-CN" altLang="en-US" dirty="0"/>
              <a:t>截止，</a:t>
            </a:r>
            <a:r>
              <a:rPr lang="en-US" altLang="zh-CN" dirty="0"/>
              <a:t>VDD </a:t>
            </a:r>
            <a:r>
              <a:rPr lang="zh-CN" altLang="en-US" dirty="0"/>
              <a:t>全部落在</a:t>
            </a:r>
            <a:r>
              <a:rPr lang="en-US" altLang="zh-CN" dirty="0"/>
              <a:t>T2</a:t>
            </a:r>
            <a:r>
              <a:rPr lang="zh-CN" altLang="en-US" dirty="0"/>
              <a:t>管的漏极和源极之间。输出为低电平。在输入为高电平时，</a:t>
            </a:r>
            <a:r>
              <a:rPr lang="en-US" altLang="zh-CN" dirty="0"/>
              <a:t>T1</a:t>
            </a:r>
            <a:r>
              <a:rPr lang="zh-CN" altLang="en-US" dirty="0"/>
              <a:t>截止而</a:t>
            </a:r>
            <a:r>
              <a:rPr lang="en-US" altLang="zh-CN" dirty="0"/>
              <a:t>T2 </a:t>
            </a:r>
            <a:r>
              <a:rPr lang="zh-CN" altLang="en-US" dirty="0"/>
              <a:t>导通，</a:t>
            </a:r>
            <a:r>
              <a:rPr lang="en-US" altLang="zh-CN" dirty="0"/>
              <a:t>VDD</a:t>
            </a:r>
            <a:r>
              <a:rPr lang="zh-CN" altLang="en-US" dirty="0"/>
              <a:t>全部落在</a:t>
            </a:r>
            <a:r>
              <a:rPr lang="en-US" altLang="zh-CN" dirty="0"/>
              <a:t>T1</a:t>
            </a:r>
            <a:r>
              <a:rPr lang="zh-CN" altLang="en-US" dirty="0"/>
              <a:t>管源极和漏极之间，输出低电平</a:t>
            </a:r>
            <a:r>
              <a:rPr lang="zh-CN" altLang="en-US" dirty="0" smtClean="0"/>
              <a:t>。</a:t>
            </a:r>
            <a:endParaRPr lang="en-US" altLang="zh-CN" dirty="0" smtClean="0"/>
          </a:p>
          <a:p>
            <a:r>
              <a:rPr lang="zh-CN" altLang="en-US" dirty="0"/>
              <a:t>无论 </a:t>
            </a:r>
            <a:r>
              <a:rPr lang="en-US" altLang="zh-CN" dirty="0" err="1"/>
              <a:t>vI</a:t>
            </a:r>
            <a:r>
              <a:rPr lang="en-US" altLang="zh-CN" dirty="0"/>
              <a:t> </a:t>
            </a:r>
            <a:r>
              <a:rPr lang="zh-CN" altLang="en-US" dirty="0"/>
              <a:t>是高电平还是低电平，</a:t>
            </a:r>
            <a:r>
              <a:rPr lang="en-US" altLang="zh-CN" dirty="0"/>
              <a:t>T1</a:t>
            </a:r>
            <a:r>
              <a:rPr lang="zh-CN" altLang="en-US" dirty="0"/>
              <a:t>和</a:t>
            </a:r>
            <a:r>
              <a:rPr lang="en-US" altLang="zh-CN" dirty="0"/>
              <a:t>T2</a:t>
            </a:r>
            <a:r>
              <a:rPr lang="zh-CN" altLang="en-US" dirty="0"/>
              <a:t>管总是一个导通一个截止的工作状态，称为</a:t>
            </a:r>
            <a:r>
              <a:rPr lang="zh-CN" altLang="en-US" dirty="0" smtClean="0"/>
              <a:t>互补；</a:t>
            </a:r>
            <a:endParaRPr lang="zh-CN" altLang="en-US" dirty="0"/>
          </a:p>
          <a:p>
            <a:r>
              <a:rPr lang="zh-CN" altLang="en-US" dirty="0"/>
              <a:t>由于无论输入为低电平还是高电平， </a:t>
            </a:r>
            <a:r>
              <a:rPr lang="en-US" altLang="zh-CN" dirty="0"/>
              <a:t>T1</a:t>
            </a:r>
            <a:r>
              <a:rPr lang="zh-CN" altLang="en-US" dirty="0"/>
              <a:t>和</a:t>
            </a:r>
            <a:r>
              <a:rPr lang="en-US" altLang="zh-CN" dirty="0"/>
              <a:t>T2</a:t>
            </a:r>
            <a:r>
              <a:rPr lang="zh-CN" altLang="en-US" dirty="0"/>
              <a:t>总是有一个截止的，其截止电阻很高，故流过</a:t>
            </a:r>
            <a:r>
              <a:rPr lang="en-US" altLang="zh-CN" dirty="0"/>
              <a:t>T1</a:t>
            </a:r>
            <a:r>
              <a:rPr lang="zh-CN" altLang="en-US" dirty="0"/>
              <a:t>和</a:t>
            </a:r>
            <a:r>
              <a:rPr lang="en-US" altLang="zh-CN" dirty="0"/>
              <a:t>T2</a:t>
            </a:r>
            <a:r>
              <a:rPr lang="zh-CN" altLang="en-US" dirty="0"/>
              <a:t>的静态电流很小，故其静态功耗很小</a:t>
            </a:r>
          </a:p>
          <a:p>
            <a:endParaRPr lang="zh-CN" altLang="en-US" dirty="0"/>
          </a:p>
        </p:txBody>
      </p:sp>
      <p:sp>
        <p:nvSpPr>
          <p:cNvPr id="3" name="标题 2"/>
          <p:cNvSpPr>
            <a:spLocks noGrp="1"/>
          </p:cNvSpPr>
          <p:nvPr>
            <p:ph type="title"/>
          </p:nvPr>
        </p:nvSpPr>
        <p:spPr/>
        <p:txBody>
          <a:bodyPr/>
          <a:lstStyle/>
          <a:p>
            <a:r>
              <a:rPr lang="en-US" altLang="zh-CN" dirty="0" smtClean="0"/>
              <a:t>CMOS</a:t>
            </a:r>
            <a:r>
              <a:rPr lang="zh-CN" altLang="en-US" dirty="0" smtClean="0"/>
              <a:t>反相器工作原理</a:t>
            </a:r>
            <a:endParaRPr lang="zh-CN" alt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781610"/>
            <a:ext cx="230505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5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CMOS</a:t>
            </a:r>
            <a:r>
              <a:rPr lang="zh-CN" altLang="en-US" dirty="0" smtClean="0"/>
              <a:t>反相器电压传输特性</a:t>
            </a:r>
            <a:endParaRPr lang="zh-CN" alt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847" y="1829707"/>
            <a:ext cx="2305050"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组合 17"/>
          <p:cNvGrpSpPr/>
          <p:nvPr/>
        </p:nvGrpSpPr>
        <p:grpSpPr>
          <a:xfrm>
            <a:off x="4355976" y="1645041"/>
            <a:ext cx="4482043" cy="4514438"/>
            <a:chOff x="4355976" y="1645041"/>
            <a:chExt cx="4482043" cy="4514438"/>
          </a:xfrm>
        </p:grpSpPr>
        <p:grpSp>
          <p:nvGrpSpPr>
            <p:cNvPr id="11" name="组合 10"/>
            <p:cNvGrpSpPr/>
            <p:nvPr/>
          </p:nvGrpSpPr>
          <p:grpSpPr>
            <a:xfrm>
              <a:off x="4355976" y="1645041"/>
              <a:ext cx="4482043" cy="4514438"/>
              <a:chOff x="2483768" y="1331476"/>
              <a:chExt cx="4482043" cy="4514438"/>
            </a:xfrm>
          </p:grpSpPr>
          <p:pic>
            <p:nvPicPr>
              <p:cNvPr id="4" name="Picture 12"/>
              <p:cNvPicPr/>
              <p:nvPr/>
            </p:nvPicPr>
            <p:blipFill>
              <a:blip r:embed="rId4" cstate="print">
                <a:extLst>
                  <a:ext uri="{28A0092B-C50C-407E-A947-70E740481C1C}">
                    <a14:useLocalDpi xmlns:a14="http://schemas.microsoft.com/office/drawing/2010/main" val="0"/>
                  </a:ext>
                </a:extLst>
              </a:blip>
              <a:srcRect l="7431" t="4375" r="5553" b="1875"/>
              <a:stretch>
                <a:fillRect/>
              </a:stretch>
            </p:blipFill>
            <p:spPr bwMode="auto">
              <a:xfrm>
                <a:off x="2483768" y="1916832"/>
                <a:ext cx="4482043" cy="3542506"/>
              </a:xfrm>
              <a:prstGeom prst="rect">
                <a:avLst/>
              </a:prstGeom>
              <a:noFill/>
              <a:ln w="57150" cmpd="thickThin">
                <a:noFill/>
                <a:miter lim="800000"/>
                <a:headEnd/>
                <a:tailEnd/>
              </a:ln>
              <a:extLst/>
            </p:spPr>
          </p:pic>
          <p:cxnSp>
            <p:nvCxnSpPr>
              <p:cNvPr id="6" name="直接箭头连接符 5"/>
              <p:cNvCxnSpPr/>
              <p:nvPr/>
            </p:nvCxnSpPr>
            <p:spPr>
              <a:xfrm>
                <a:off x="3635896" y="1700808"/>
                <a:ext cx="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07409" y="1331476"/>
                <a:ext cx="2056973" cy="369332"/>
              </a:xfrm>
              <a:prstGeom prst="rect">
                <a:avLst/>
              </a:prstGeom>
              <a:noFill/>
            </p:spPr>
            <p:txBody>
              <a:bodyPr wrap="none" rtlCol="0">
                <a:spAutoFit/>
              </a:bodyPr>
              <a:lstStyle/>
              <a:p>
                <a:r>
                  <a:rPr lang="en-US" altLang="zh-CN" dirty="0" smtClean="0"/>
                  <a:t>T</a:t>
                </a:r>
                <a:r>
                  <a:rPr lang="en-US" altLang="zh-CN" baseline="-25000" dirty="0" smtClean="0"/>
                  <a:t>2</a:t>
                </a:r>
                <a:r>
                  <a:rPr lang="zh-CN" altLang="en-US" dirty="0" smtClean="0"/>
                  <a:t>管截止，</a:t>
                </a:r>
                <a:r>
                  <a:rPr lang="en-US" altLang="zh-CN" dirty="0" smtClean="0"/>
                  <a:t>T</a:t>
                </a:r>
                <a:r>
                  <a:rPr lang="en-US" altLang="zh-CN" baseline="-25000" dirty="0" smtClean="0"/>
                  <a:t>1</a:t>
                </a:r>
                <a:r>
                  <a:rPr lang="zh-CN" altLang="en-US" dirty="0" smtClean="0"/>
                  <a:t>导通</a:t>
                </a:r>
                <a:endParaRPr lang="zh-CN" altLang="en-US" dirty="0"/>
              </a:p>
            </p:txBody>
          </p:sp>
          <p:cxnSp>
            <p:nvCxnSpPr>
              <p:cNvPr id="9" name="直接箭头连接符 8"/>
              <p:cNvCxnSpPr/>
              <p:nvPr/>
            </p:nvCxnSpPr>
            <p:spPr>
              <a:xfrm flipV="1">
                <a:off x="5652120" y="4941168"/>
                <a:ext cx="0" cy="5181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23633" y="5476582"/>
                <a:ext cx="2056973" cy="369332"/>
              </a:xfrm>
              <a:prstGeom prst="rect">
                <a:avLst/>
              </a:prstGeom>
              <a:noFill/>
            </p:spPr>
            <p:txBody>
              <a:bodyPr wrap="none" rtlCol="0">
                <a:spAutoFit/>
              </a:bodyPr>
              <a:lstStyle/>
              <a:p>
                <a:r>
                  <a:rPr lang="en-US" altLang="zh-CN" dirty="0" smtClean="0"/>
                  <a:t>T</a:t>
                </a:r>
                <a:r>
                  <a:rPr lang="en-US" altLang="zh-CN" baseline="-25000" dirty="0" smtClean="0"/>
                  <a:t>1</a:t>
                </a:r>
                <a:r>
                  <a:rPr lang="zh-CN" altLang="en-US" dirty="0" smtClean="0"/>
                  <a:t>管截止，</a:t>
                </a:r>
                <a:r>
                  <a:rPr lang="en-US" altLang="zh-CN" dirty="0" smtClean="0"/>
                  <a:t>T</a:t>
                </a:r>
                <a:r>
                  <a:rPr lang="en-US" altLang="zh-CN" baseline="-25000" dirty="0" smtClean="0"/>
                  <a:t>2</a:t>
                </a:r>
                <a:r>
                  <a:rPr lang="zh-CN" altLang="en-US" dirty="0" smtClean="0"/>
                  <a:t>导通</a:t>
                </a:r>
                <a:endParaRPr lang="zh-CN" altLang="en-US" dirty="0"/>
              </a:p>
            </p:txBody>
          </p:sp>
        </p:grpSp>
        <p:sp>
          <p:nvSpPr>
            <p:cNvPr id="12" name="TextBox 11"/>
            <p:cNvSpPr txBox="1"/>
            <p:nvPr/>
          </p:nvSpPr>
          <p:spPr>
            <a:xfrm>
              <a:off x="6495841" y="2348880"/>
              <a:ext cx="1861407" cy="369332"/>
            </a:xfrm>
            <a:prstGeom prst="rect">
              <a:avLst/>
            </a:prstGeom>
            <a:noFill/>
          </p:spPr>
          <p:txBody>
            <a:bodyPr wrap="none" rtlCol="0">
              <a:spAutoFit/>
            </a:bodyPr>
            <a:lstStyle/>
            <a:p>
              <a:r>
                <a:rPr lang="en-US" altLang="zh-CN" dirty="0" smtClean="0"/>
                <a:t>T</a:t>
              </a:r>
              <a:r>
                <a:rPr lang="en-US" altLang="zh-CN" baseline="-25000" dirty="0" smtClean="0"/>
                <a:t>2</a:t>
              </a:r>
              <a:r>
                <a:rPr lang="zh-CN" altLang="en-US" dirty="0" smtClean="0"/>
                <a:t>管进入恒流区</a:t>
              </a:r>
              <a:endParaRPr lang="zh-CN" altLang="en-US" dirty="0"/>
            </a:p>
          </p:txBody>
        </p:sp>
        <p:cxnSp>
          <p:nvCxnSpPr>
            <p:cNvPr id="14" name="直接箭头连接符 13"/>
            <p:cNvCxnSpPr/>
            <p:nvPr/>
          </p:nvCxnSpPr>
          <p:spPr>
            <a:xfrm flipH="1">
              <a:off x="6228184" y="2718212"/>
              <a:ext cx="504056" cy="4227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91407" y="3939656"/>
              <a:ext cx="1861407" cy="369332"/>
            </a:xfrm>
            <a:prstGeom prst="rect">
              <a:avLst/>
            </a:prstGeom>
            <a:noFill/>
          </p:spPr>
          <p:txBody>
            <a:bodyPr wrap="none" rtlCol="0">
              <a:spAutoFit/>
            </a:bodyPr>
            <a:lstStyle/>
            <a:p>
              <a:r>
                <a:rPr lang="en-US" altLang="zh-CN" dirty="0" smtClean="0"/>
                <a:t>T</a:t>
              </a:r>
              <a:r>
                <a:rPr lang="en-US" altLang="zh-CN" baseline="-25000" dirty="0" smtClean="0"/>
                <a:t>1</a:t>
              </a:r>
              <a:r>
                <a:rPr lang="zh-CN" altLang="en-US" dirty="0" smtClean="0"/>
                <a:t>管进入恒流区</a:t>
              </a:r>
              <a:endParaRPr lang="zh-CN" altLang="en-US" dirty="0"/>
            </a:p>
          </p:txBody>
        </p:sp>
        <p:cxnSp>
          <p:nvCxnSpPr>
            <p:cNvPr id="17" name="直接箭头连接符 16"/>
            <p:cNvCxnSpPr/>
            <p:nvPr/>
          </p:nvCxnSpPr>
          <p:spPr>
            <a:xfrm flipH="1">
              <a:off x="6861432" y="4262493"/>
              <a:ext cx="100356" cy="8866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0560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0" y="1481328"/>
                <a:ext cx="4114800" cy="4525963"/>
              </a:xfrm>
            </p:spPr>
            <p:txBody>
              <a:bodyPr>
                <a:normAutofit fontScale="92500" lnSpcReduction="10000"/>
              </a:bodyPr>
              <a:lstStyle/>
              <a:p>
                <a:r>
                  <a:rPr lang="en-US" altLang="zh-CN" dirty="0"/>
                  <a:t>T</a:t>
                </a:r>
                <a:r>
                  <a:rPr lang="en-US" altLang="zh-CN" baseline="-25000" dirty="0"/>
                  <a:t>1</a:t>
                </a:r>
                <a:r>
                  <a:rPr lang="zh-CN" altLang="en-US" dirty="0"/>
                  <a:t>、 </a:t>
                </a:r>
                <a:r>
                  <a:rPr lang="en-US" altLang="zh-CN" dirty="0"/>
                  <a:t>T</a:t>
                </a:r>
                <a:r>
                  <a:rPr lang="en-US" altLang="zh-CN" baseline="-25000" dirty="0"/>
                  <a:t>3</a:t>
                </a:r>
                <a:r>
                  <a:rPr lang="zh-CN" altLang="en-US" dirty="0"/>
                  <a:t>为两个并联的</a:t>
                </a:r>
                <a:r>
                  <a:rPr lang="en-US" altLang="zh-CN" dirty="0"/>
                  <a:t>PMOS</a:t>
                </a:r>
                <a:r>
                  <a:rPr lang="zh-CN" altLang="en-US" dirty="0"/>
                  <a:t>， </a:t>
                </a:r>
                <a:r>
                  <a:rPr lang="en-US" altLang="zh-CN" dirty="0"/>
                  <a:t>T</a:t>
                </a:r>
                <a:r>
                  <a:rPr lang="en-US" altLang="zh-CN" baseline="-25000" dirty="0"/>
                  <a:t>2</a:t>
                </a:r>
                <a:r>
                  <a:rPr lang="zh-CN" altLang="en-US" dirty="0"/>
                  <a:t>、 </a:t>
                </a:r>
                <a:r>
                  <a:rPr lang="en-US" altLang="zh-CN" dirty="0"/>
                  <a:t>T</a:t>
                </a:r>
                <a:r>
                  <a:rPr lang="en-US" altLang="zh-CN" baseline="-25000" dirty="0"/>
                  <a:t>4</a:t>
                </a:r>
                <a:r>
                  <a:rPr lang="zh-CN" altLang="en-US" dirty="0"/>
                  <a:t>为两个串联的</a:t>
                </a:r>
                <a:r>
                  <a:rPr lang="en-US" altLang="zh-CN" dirty="0"/>
                  <a:t>NMOS</a:t>
                </a:r>
                <a:r>
                  <a:rPr lang="zh-CN" altLang="en-US" dirty="0"/>
                  <a:t>。</a:t>
                </a:r>
              </a:p>
              <a:p>
                <a:r>
                  <a:rPr lang="en-US" altLang="zh-CN" dirty="0"/>
                  <a:t>A</a:t>
                </a:r>
                <a:r>
                  <a:rPr lang="zh-CN" altLang="en-US" dirty="0"/>
                  <a:t>、</a:t>
                </a:r>
                <a:r>
                  <a:rPr lang="en-US" altLang="zh-CN" dirty="0"/>
                  <a:t>B</a:t>
                </a:r>
                <a:r>
                  <a:rPr lang="zh-CN" altLang="en-US" dirty="0"/>
                  <a:t>有一个为“</a:t>
                </a:r>
                <a:r>
                  <a:rPr lang="en-US" altLang="zh-CN" dirty="0"/>
                  <a:t>0”</a:t>
                </a:r>
                <a:r>
                  <a:rPr lang="zh-CN" altLang="en-US" dirty="0"/>
                  <a:t>时，</a:t>
                </a:r>
                <a:r>
                  <a:rPr lang="en-US" altLang="zh-CN" dirty="0"/>
                  <a:t>T</a:t>
                </a:r>
                <a:r>
                  <a:rPr lang="en-US" altLang="zh-CN" baseline="-25000" dirty="0"/>
                  <a:t>2</a:t>
                </a:r>
                <a:r>
                  <a:rPr lang="zh-CN" altLang="en-US" dirty="0"/>
                  <a:t>、 </a:t>
                </a:r>
                <a:r>
                  <a:rPr lang="en-US" altLang="zh-CN" dirty="0"/>
                  <a:t>T</a:t>
                </a:r>
                <a:r>
                  <a:rPr lang="en-US" altLang="zh-CN" baseline="-25000" dirty="0"/>
                  <a:t>4</a:t>
                </a:r>
                <a:r>
                  <a:rPr lang="zh-CN" altLang="en-US" dirty="0"/>
                  <a:t>至少有一个截止， </a:t>
                </a:r>
                <a:r>
                  <a:rPr lang="en-US" altLang="zh-CN" dirty="0"/>
                  <a:t>T</a:t>
                </a:r>
                <a:r>
                  <a:rPr lang="en-US" altLang="zh-CN" baseline="-25000" dirty="0"/>
                  <a:t>1</a:t>
                </a:r>
                <a:r>
                  <a:rPr lang="zh-CN" altLang="en-US" dirty="0"/>
                  <a:t>、 </a:t>
                </a:r>
                <a:r>
                  <a:rPr lang="en-US" altLang="zh-CN" dirty="0"/>
                  <a:t>T</a:t>
                </a:r>
                <a:r>
                  <a:rPr lang="en-US" altLang="zh-CN" baseline="-25000" dirty="0"/>
                  <a:t>3</a:t>
                </a:r>
                <a:r>
                  <a:rPr lang="zh-CN" altLang="en-US" dirty="0"/>
                  <a:t>至少有一个导通，故输出为高电平，</a:t>
                </a:r>
                <a:r>
                  <a:rPr lang="en-US" altLang="zh-CN" dirty="0"/>
                  <a:t>Y</a:t>
                </a:r>
                <a:r>
                  <a:rPr lang="zh-CN" altLang="en-US" dirty="0"/>
                  <a:t>＝</a:t>
                </a:r>
                <a:r>
                  <a:rPr lang="en-US" altLang="zh-CN" dirty="0"/>
                  <a:t>1</a:t>
                </a:r>
                <a:r>
                  <a:rPr lang="zh-CN" altLang="en-US" dirty="0"/>
                  <a:t>。</a:t>
                </a:r>
              </a:p>
              <a:p>
                <a:r>
                  <a:rPr lang="en-US" altLang="zh-CN" dirty="0"/>
                  <a:t>A</a:t>
                </a:r>
                <a:r>
                  <a:rPr lang="zh-CN" altLang="en-US" dirty="0"/>
                  <a:t>、</a:t>
                </a:r>
                <a:r>
                  <a:rPr lang="en-US" altLang="zh-CN" dirty="0"/>
                  <a:t>B</a:t>
                </a:r>
                <a:r>
                  <a:rPr lang="zh-CN" altLang="en-US" dirty="0"/>
                  <a:t>同时为“</a:t>
                </a:r>
                <a:r>
                  <a:rPr lang="en-US" altLang="zh-CN" dirty="0"/>
                  <a:t>1”</a:t>
                </a:r>
                <a:r>
                  <a:rPr lang="zh-CN" altLang="en-US" dirty="0"/>
                  <a:t>时，</a:t>
                </a:r>
                <a:r>
                  <a:rPr lang="en-US" altLang="zh-CN" dirty="0"/>
                  <a:t>T</a:t>
                </a:r>
                <a:r>
                  <a:rPr lang="en-US" altLang="zh-CN" baseline="-25000" dirty="0"/>
                  <a:t>2</a:t>
                </a:r>
                <a:r>
                  <a:rPr lang="zh-CN" altLang="en-US" dirty="0"/>
                  <a:t>、 </a:t>
                </a:r>
                <a:r>
                  <a:rPr lang="en-US" altLang="zh-CN" dirty="0"/>
                  <a:t>T</a:t>
                </a:r>
                <a:r>
                  <a:rPr lang="en-US" altLang="zh-CN" baseline="-25000" dirty="0"/>
                  <a:t>4</a:t>
                </a:r>
                <a:r>
                  <a:rPr lang="zh-CN" altLang="en-US" dirty="0"/>
                  <a:t>同时导通， </a:t>
                </a:r>
                <a:r>
                  <a:rPr lang="en-US" altLang="zh-CN" dirty="0"/>
                  <a:t>T</a:t>
                </a:r>
                <a:r>
                  <a:rPr lang="en-US" altLang="zh-CN" baseline="-25000" dirty="0"/>
                  <a:t>1</a:t>
                </a:r>
                <a:r>
                  <a:rPr lang="zh-CN" altLang="en-US" dirty="0"/>
                  <a:t>、 </a:t>
                </a:r>
                <a:r>
                  <a:rPr lang="en-US" altLang="zh-CN" dirty="0"/>
                  <a:t>T</a:t>
                </a:r>
                <a:r>
                  <a:rPr lang="en-US" altLang="zh-CN" baseline="-25000" dirty="0"/>
                  <a:t>3</a:t>
                </a:r>
                <a:r>
                  <a:rPr lang="zh-CN" altLang="en-US" dirty="0"/>
                  <a:t>同时截止，故输出为低电平，</a:t>
                </a:r>
                <a:r>
                  <a:rPr lang="en-US" altLang="zh-CN" dirty="0"/>
                  <a:t>Y</a:t>
                </a:r>
                <a:r>
                  <a:rPr lang="zh-CN" altLang="en-US" dirty="0"/>
                  <a:t>＝</a:t>
                </a:r>
                <a:r>
                  <a:rPr lang="en-US" altLang="zh-CN" dirty="0"/>
                  <a:t>0</a:t>
                </a:r>
                <a:r>
                  <a:rPr lang="zh-CN" altLang="en-US" dirty="0" smtClean="0"/>
                  <a:t>。</a:t>
                </a:r>
                <a:endParaRPr lang="en-US" altLang="zh-CN" sz="2500" baseline="-25000" dirty="0"/>
              </a:p>
              <a:p>
                <a:r>
                  <a:rPr lang="zh-CN" altLang="zh-CN" dirty="0"/>
                  <a:t>逻辑运算为：</a:t>
                </a:r>
                <a14:m>
                  <m:oMath xmlns:m="http://schemas.openxmlformats.org/officeDocument/2006/math">
                    <m:r>
                      <m:rPr>
                        <m:sty m:val="p"/>
                      </m:rPr>
                      <a:rPr lang="en-US" altLang="zh-CN">
                        <a:latin typeface="Cambria Math"/>
                      </a:rPr>
                      <m:t>Y</m:t>
                    </m:r>
                    <m:r>
                      <a:rPr lang="en-US" altLang="zh-CN">
                        <a:latin typeface="Cambria Math"/>
                      </a:rPr>
                      <m:t>=</m:t>
                    </m:r>
                    <m:acc>
                      <m:accPr>
                        <m:chr m:val="̅"/>
                        <m:ctrlPr>
                          <a:rPr lang="zh-CN" altLang="zh-CN" i="1">
                            <a:latin typeface="Cambria Math"/>
                          </a:rPr>
                        </m:ctrlPr>
                      </m:accPr>
                      <m:e>
                        <m:r>
                          <m:rPr>
                            <m:sty m:val="p"/>
                          </m:rPr>
                          <a:rPr lang="en-US" altLang="zh-CN">
                            <a:latin typeface="Cambria Math"/>
                          </a:rPr>
                          <m:t>AB</m:t>
                        </m:r>
                      </m:e>
                    </m:acc>
                  </m:oMath>
                </a14:m>
                <a:r>
                  <a:rPr lang="zh-CN" altLang="zh-CN" dirty="0"/>
                  <a:t>。</a:t>
                </a:r>
                <a:endParaRPr lang="zh-CN" altLang="en-US"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0" y="1481328"/>
                <a:ext cx="4114800" cy="4525963"/>
              </a:xfrm>
              <a:blipFill rotWithShape="1">
                <a:blip r:embed="rId3"/>
                <a:stretch>
                  <a:fillRect t="-2695" r="-829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CMOS</a:t>
            </a:r>
            <a:r>
              <a:rPr lang="zh-CN" altLang="en-US" dirty="0"/>
              <a:t>与非门</a:t>
            </a:r>
          </a:p>
        </p:txBody>
      </p:sp>
      <p:pic>
        <p:nvPicPr>
          <p:cNvPr id="4"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1484784"/>
            <a:ext cx="3895090" cy="4104456"/>
          </a:xfrm>
          <a:prstGeom prst="rect">
            <a:avLst/>
          </a:prstGeom>
          <a:noFill/>
          <a:ln w="57150" cmpd="thickThin">
            <a:noFill/>
            <a:miter lim="800000"/>
            <a:headEnd/>
            <a:tailEnd/>
          </a:ln>
          <a:extLst/>
        </p:spPr>
      </p:pic>
    </p:spTree>
    <p:extLst>
      <p:ext uri="{BB962C8B-B14F-4D97-AF65-F5344CB8AC3E}">
        <p14:creationId xmlns:p14="http://schemas.microsoft.com/office/powerpoint/2010/main" val="851253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355976" y="1481328"/>
                <a:ext cx="4330824" cy="4525963"/>
              </a:xfrm>
            </p:spPr>
            <p:txBody>
              <a:bodyPr>
                <a:noAutofit/>
              </a:bodyPr>
              <a:lstStyle/>
              <a:p>
                <a:r>
                  <a:rPr lang="en-US" altLang="zh-CN" sz="2400" dirty="0" smtClean="0"/>
                  <a:t>T</a:t>
                </a:r>
                <a:r>
                  <a:rPr lang="en-US" altLang="zh-CN" sz="2400" baseline="-25000" dirty="0"/>
                  <a:t>1</a:t>
                </a:r>
                <a:r>
                  <a:rPr lang="zh-CN" altLang="en-US" sz="2400" dirty="0"/>
                  <a:t>、 </a:t>
                </a:r>
                <a:r>
                  <a:rPr lang="en-US" altLang="zh-CN" sz="2400" dirty="0"/>
                  <a:t>T</a:t>
                </a:r>
                <a:r>
                  <a:rPr lang="en-US" altLang="zh-CN" sz="2400" baseline="-25000" dirty="0"/>
                  <a:t>3</a:t>
                </a:r>
                <a:r>
                  <a:rPr lang="zh-CN" altLang="en-US" sz="2400" dirty="0"/>
                  <a:t>为两个串联的</a:t>
                </a:r>
                <a:r>
                  <a:rPr lang="en-US" altLang="zh-CN" sz="2400" dirty="0"/>
                  <a:t>PMOS</a:t>
                </a:r>
                <a:r>
                  <a:rPr lang="zh-CN" altLang="en-US" sz="2400" dirty="0"/>
                  <a:t>， </a:t>
                </a:r>
                <a:r>
                  <a:rPr lang="en-US" altLang="zh-CN" sz="2400" dirty="0"/>
                  <a:t>T</a:t>
                </a:r>
                <a:r>
                  <a:rPr lang="en-US" altLang="zh-CN" sz="2400" baseline="-25000" dirty="0"/>
                  <a:t>2</a:t>
                </a:r>
                <a:r>
                  <a:rPr lang="zh-CN" altLang="en-US" sz="2400" dirty="0"/>
                  <a:t>、 </a:t>
                </a:r>
                <a:r>
                  <a:rPr lang="en-US" altLang="zh-CN" sz="2400" dirty="0"/>
                  <a:t>T</a:t>
                </a:r>
                <a:r>
                  <a:rPr lang="en-US" altLang="zh-CN" sz="2400" baseline="-25000" dirty="0"/>
                  <a:t>4</a:t>
                </a:r>
                <a:r>
                  <a:rPr lang="zh-CN" altLang="en-US" sz="2400" dirty="0"/>
                  <a:t>为两个并联的</a:t>
                </a:r>
                <a:r>
                  <a:rPr lang="en-US" altLang="zh-CN" sz="2400" dirty="0"/>
                  <a:t>NMOS</a:t>
                </a:r>
                <a:r>
                  <a:rPr lang="zh-CN" altLang="en-US" sz="2400" dirty="0"/>
                  <a:t>。</a:t>
                </a:r>
              </a:p>
              <a:p>
                <a:r>
                  <a:rPr lang="en-US" altLang="zh-CN" sz="2400" dirty="0"/>
                  <a:t>A</a:t>
                </a:r>
                <a:r>
                  <a:rPr lang="zh-CN" altLang="en-US" sz="2400" dirty="0"/>
                  <a:t>、</a:t>
                </a:r>
                <a:r>
                  <a:rPr lang="en-US" altLang="zh-CN" sz="2400" dirty="0"/>
                  <a:t>B</a:t>
                </a:r>
                <a:r>
                  <a:rPr lang="zh-CN" altLang="en-US" sz="2400" dirty="0"/>
                  <a:t>有一个为“</a:t>
                </a:r>
                <a:r>
                  <a:rPr lang="en-US" altLang="zh-CN" sz="2400" dirty="0"/>
                  <a:t>1”</a:t>
                </a:r>
                <a:r>
                  <a:rPr lang="zh-CN" altLang="en-US" sz="2400" dirty="0"/>
                  <a:t>时，</a:t>
                </a:r>
                <a:r>
                  <a:rPr lang="en-US" altLang="zh-CN" sz="2400" dirty="0"/>
                  <a:t>T</a:t>
                </a:r>
                <a:r>
                  <a:rPr lang="en-US" altLang="zh-CN" sz="2400" baseline="-25000" dirty="0"/>
                  <a:t>2</a:t>
                </a:r>
                <a:r>
                  <a:rPr lang="zh-CN" altLang="en-US" sz="2400" dirty="0"/>
                  <a:t>、 </a:t>
                </a:r>
                <a:r>
                  <a:rPr lang="en-US" altLang="zh-CN" sz="2400" dirty="0"/>
                  <a:t>T</a:t>
                </a:r>
                <a:r>
                  <a:rPr lang="en-US" altLang="zh-CN" sz="2400" baseline="-25000" dirty="0"/>
                  <a:t>4</a:t>
                </a:r>
                <a:r>
                  <a:rPr lang="zh-CN" altLang="en-US" sz="2400" dirty="0"/>
                  <a:t>至少有一个导通， </a:t>
                </a:r>
                <a:r>
                  <a:rPr lang="en-US" altLang="zh-CN" sz="2400" dirty="0"/>
                  <a:t>T</a:t>
                </a:r>
                <a:r>
                  <a:rPr lang="en-US" altLang="zh-CN" sz="2400" baseline="-25000" dirty="0"/>
                  <a:t>1</a:t>
                </a:r>
                <a:r>
                  <a:rPr lang="zh-CN" altLang="en-US" sz="2400" dirty="0"/>
                  <a:t>、 </a:t>
                </a:r>
                <a:r>
                  <a:rPr lang="en-US" altLang="zh-CN" sz="2400" dirty="0"/>
                  <a:t>T</a:t>
                </a:r>
                <a:r>
                  <a:rPr lang="en-US" altLang="zh-CN" sz="2400" baseline="-25000" dirty="0"/>
                  <a:t>3</a:t>
                </a:r>
                <a:r>
                  <a:rPr lang="zh-CN" altLang="en-US" sz="2400" dirty="0"/>
                  <a:t>至少有一个截止，故输出为低电平，</a:t>
                </a:r>
                <a:r>
                  <a:rPr lang="en-US" altLang="zh-CN" sz="2400" dirty="0"/>
                  <a:t>Y</a:t>
                </a:r>
                <a:r>
                  <a:rPr lang="zh-CN" altLang="en-US" sz="2400" dirty="0"/>
                  <a:t>＝</a:t>
                </a:r>
                <a:r>
                  <a:rPr lang="en-US" altLang="zh-CN" sz="2400" dirty="0"/>
                  <a:t>0</a:t>
                </a:r>
                <a:r>
                  <a:rPr lang="zh-CN" altLang="en-US" sz="2400" dirty="0"/>
                  <a:t>；</a:t>
                </a:r>
              </a:p>
              <a:p>
                <a:r>
                  <a:rPr lang="en-US" altLang="zh-CN" sz="2400" dirty="0"/>
                  <a:t>A</a:t>
                </a:r>
                <a:r>
                  <a:rPr lang="zh-CN" altLang="en-US" sz="2400" dirty="0"/>
                  <a:t>、</a:t>
                </a:r>
                <a:r>
                  <a:rPr lang="en-US" altLang="zh-CN" sz="2400" dirty="0"/>
                  <a:t>B</a:t>
                </a:r>
                <a:r>
                  <a:rPr lang="zh-CN" altLang="en-US" sz="2400" dirty="0"/>
                  <a:t>同时为“</a:t>
                </a:r>
                <a:r>
                  <a:rPr lang="en-US" altLang="zh-CN" sz="2400" dirty="0"/>
                  <a:t>0”</a:t>
                </a:r>
                <a:r>
                  <a:rPr lang="zh-CN" altLang="en-US" sz="2400" dirty="0"/>
                  <a:t>时，</a:t>
                </a:r>
                <a:r>
                  <a:rPr lang="en-US" altLang="zh-CN" sz="2400" dirty="0"/>
                  <a:t>T</a:t>
                </a:r>
                <a:r>
                  <a:rPr lang="en-US" altLang="zh-CN" sz="2400" baseline="-25000" dirty="0"/>
                  <a:t>2</a:t>
                </a:r>
                <a:r>
                  <a:rPr lang="zh-CN" altLang="en-US" sz="2400" dirty="0"/>
                  <a:t>、 </a:t>
                </a:r>
                <a:r>
                  <a:rPr lang="en-US" altLang="zh-CN" sz="2400" dirty="0"/>
                  <a:t>T</a:t>
                </a:r>
                <a:r>
                  <a:rPr lang="en-US" altLang="zh-CN" sz="2400" baseline="-25000" dirty="0"/>
                  <a:t>4</a:t>
                </a:r>
                <a:r>
                  <a:rPr lang="zh-CN" altLang="en-US" sz="2400" dirty="0"/>
                  <a:t>同时截止， </a:t>
                </a:r>
                <a:r>
                  <a:rPr lang="en-US" altLang="zh-CN" sz="2400" dirty="0"/>
                  <a:t>T</a:t>
                </a:r>
                <a:r>
                  <a:rPr lang="en-US" altLang="zh-CN" sz="2400" baseline="-25000" dirty="0"/>
                  <a:t>1</a:t>
                </a:r>
                <a:r>
                  <a:rPr lang="zh-CN" altLang="en-US" sz="2400" dirty="0"/>
                  <a:t>、 </a:t>
                </a:r>
                <a:r>
                  <a:rPr lang="en-US" altLang="zh-CN" sz="2400" dirty="0"/>
                  <a:t>T</a:t>
                </a:r>
                <a:r>
                  <a:rPr lang="en-US" altLang="zh-CN" sz="2400" baseline="-25000" dirty="0"/>
                  <a:t>3</a:t>
                </a:r>
                <a:r>
                  <a:rPr lang="zh-CN" altLang="en-US" sz="2400" dirty="0"/>
                  <a:t>同时导通故输出为高电平，</a:t>
                </a:r>
                <a:r>
                  <a:rPr lang="en-US" altLang="zh-CN" sz="2400" dirty="0"/>
                  <a:t>Y</a:t>
                </a:r>
                <a:r>
                  <a:rPr lang="zh-CN" altLang="en-US" sz="2400" dirty="0"/>
                  <a:t>＝</a:t>
                </a:r>
                <a:r>
                  <a:rPr lang="en-US" altLang="zh-CN" sz="2400" dirty="0"/>
                  <a:t>1</a:t>
                </a:r>
                <a:r>
                  <a:rPr lang="zh-CN" altLang="en-US" sz="2400" dirty="0"/>
                  <a:t>。</a:t>
                </a:r>
              </a:p>
              <a:p>
                <a:r>
                  <a:rPr lang="zh-CN" altLang="en-US" sz="2400" dirty="0"/>
                  <a:t>故而实现的逻辑运算为</a:t>
                </a:r>
                <a:r>
                  <a:rPr lang="zh-CN" altLang="en-US" sz="2400" dirty="0" smtClean="0"/>
                  <a:t>：</a:t>
                </a:r>
                <a14:m>
                  <m:oMath xmlns:m="http://schemas.openxmlformats.org/officeDocument/2006/math">
                    <m:r>
                      <a:rPr lang="en-US" altLang="zh-CN" sz="2400" b="0" i="1" smtClean="0">
                        <a:latin typeface="Cambria Math"/>
                      </a:rPr>
                      <m:t>𝑌</m:t>
                    </m:r>
                    <m:r>
                      <a:rPr lang="en-US" altLang="zh-CN" sz="2400" b="0" i="1" smtClean="0">
                        <a:latin typeface="Cambria Math"/>
                      </a:rPr>
                      <m:t>=</m:t>
                    </m:r>
                    <m:acc>
                      <m:accPr>
                        <m:chr m:val="̅"/>
                        <m:ctrlPr>
                          <a:rPr lang="en-US" altLang="zh-CN" sz="2400" b="0" i="1" smtClean="0">
                            <a:latin typeface="Cambria Math"/>
                          </a:rPr>
                        </m:ctrlPr>
                      </m:accPr>
                      <m:e>
                        <m:r>
                          <a:rPr lang="en-US" altLang="zh-CN" sz="2400" b="0" i="1" smtClean="0">
                            <a:latin typeface="Cambria Math"/>
                          </a:rPr>
                          <m:t>𝐴</m:t>
                        </m:r>
                        <m:r>
                          <a:rPr lang="en-US" altLang="zh-CN" sz="2400" b="0" i="1" smtClean="0">
                            <a:latin typeface="Cambria Math"/>
                          </a:rPr>
                          <m:t>+</m:t>
                        </m:r>
                        <m:r>
                          <a:rPr lang="en-US" altLang="zh-CN" sz="2400" b="0" i="1" smtClean="0">
                            <a:latin typeface="Cambria Math"/>
                          </a:rPr>
                          <m:t>𝐵</m:t>
                        </m:r>
                      </m:e>
                    </m:acc>
                  </m:oMath>
                </a14:m>
                <a:r>
                  <a:rPr lang="zh-CN" altLang="en-US" sz="2400" dirty="0" smtClean="0"/>
                  <a:t>。</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355976" y="1481328"/>
                <a:ext cx="4330824" cy="4525963"/>
              </a:xfrm>
              <a:blipFill rotWithShape="1">
                <a:blip r:embed="rId3"/>
                <a:stretch>
                  <a:fillRect t="-2022" r="-873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CMOS</a:t>
            </a:r>
            <a:r>
              <a:rPr lang="zh-CN" altLang="en-US" dirty="0"/>
              <a:t>或非门</a:t>
            </a:r>
          </a:p>
        </p:txBody>
      </p:sp>
      <p:pic>
        <p:nvPicPr>
          <p:cNvPr id="4"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1772816"/>
            <a:ext cx="3312368" cy="3960440"/>
          </a:xfrm>
          <a:prstGeom prst="rect">
            <a:avLst/>
          </a:prstGeom>
          <a:noFill/>
          <a:ln w="57150" cmpd="thickThin">
            <a:noFill/>
            <a:miter lim="800000"/>
            <a:headEnd/>
            <a:tailEnd/>
          </a:ln>
          <a:extLst/>
        </p:spPr>
      </p:pic>
    </p:spTree>
    <p:extLst>
      <p:ext uri="{BB962C8B-B14F-4D97-AF65-F5344CB8AC3E}">
        <p14:creationId xmlns:p14="http://schemas.microsoft.com/office/powerpoint/2010/main" val="409116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355976" y="1481328"/>
                <a:ext cx="4330824" cy="4525963"/>
              </a:xfrm>
            </p:spPr>
            <p:txBody>
              <a:bodyPr>
                <a:normAutofit fontScale="85000" lnSpcReduction="20000"/>
              </a:bodyPr>
              <a:lstStyle/>
              <a:p>
                <a:r>
                  <a:rPr lang="en-US" altLang="zh-CN" dirty="0"/>
                  <a:t>CMOS</a:t>
                </a:r>
                <a:r>
                  <a:rPr lang="zh-CN" altLang="en-US" dirty="0"/>
                  <a:t>与或非门由两对先并联后串联的</a:t>
                </a:r>
                <a:r>
                  <a:rPr lang="en-US" altLang="zh-CN" dirty="0"/>
                  <a:t>PMOS</a:t>
                </a:r>
                <a:r>
                  <a:rPr lang="zh-CN" altLang="en-US" dirty="0"/>
                  <a:t>管，两对先串联后并联的</a:t>
                </a:r>
                <a:r>
                  <a:rPr lang="en-US" altLang="zh-CN" dirty="0"/>
                  <a:t>NMOS</a:t>
                </a:r>
                <a:r>
                  <a:rPr lang="zh-CN" altLang="en-US" dirty="0"/>
                  <a:t>管组成。上半部分</a:t>
                </a:r>
                <a:r>
                  <a:rPr lang="en-US" altLang="zh-CN" dirty="0"/>
                  <a:t>PMOS</a:t>
                </a:r>
                <a:r>
                  <a:rPr lang="zh-CN" altLang="en-US" dirty="0"/>
                  <a:t>电路和下半部分的</a:t>
                </a:r>
                <a:r>
                  <a:rPr lang="en-US" altLang="zh-CN" dirty="0"/>
                  <a:t>NMOS</a:t>
                </a:r>
                <a:r>
                  <a:rPr lang="zh-CN" altLang="en-US" dirty="0"/>
                  <a:t>电路串联</a:t>
                </a:r>
                <a:r>
                  <a:rPr lang="zh-CN" altLang="en-US" dirty="0" smtClean="0"/>
                  <a:t>。</a:t>
                </a:r>
                <a:endParaRPr lang="en-US" altLang="zh-CN" dirty="0" smtClean="0"/>
              </a:p>
              <a:p>
                <a:r>
                  <a:rPr lang="en-US" altLang="zh-CN" dirty="0" smtClean="0"/>
                  <a:t>F1</a:t>
                </a:r>
                <a:r>
                  <a:rPr lang="zh-CN" altLang="en-US" dirty="0" smtClean="0"/>
                  <a:t>、</a:t>
                </a:r>
                <a:r>
                  <a:rPr lang="en-US" altLang="zh-CN" dirty="0" smtClean="0"/>
                  <a:t>F2</a:t>
                </a:r>
                <a:r>
                  <a:rPr lang="zh-CN" altLang="en-US" dirty="0" smtClean="0"/>
                  <a:t>、</a:t>
                </a:r>
                <a:r>
                  <a:rPr lang="en-US" altLang="zh-CN" dirty="0" smtClean="0"/>
                  <a:t>F3</a:t>
                </a:r>
                <a:r>
                  <a:rPr lang="zh-CN" altLang="en-US" dirty="0"/>
                  <a:t>、</a:t>
                </a:r>
                <a:r>
                  <a:rPr lang="en-US" altLang="zh-CN" dirty="0" smtClean="0"/>
                  <a:t>F4</a:t>
                </a:r>
                <a:r>
                  <a:rPr lang="zh-CN" altLang="en-US" dirty="0" smtClean="0"/>
                  <a:t>构成</a:t>
                </a:r>
                <a:r>
                  <a:rPr lang="zh-CN" altLang="en-US" dirty="0"/>
                  <a:t>对输入</a:t>
                </a:r>
                <a:r>
                  <a:rPr lang="en-US" altLang="zh-CN" dirty="0"/>
                  <a:t>A</a:t>
                </a:r>
                <a:r>
                  <a:rPr lang="zh-CN" altLang="en-US" dirty="0"/>
                  <a:t>、</a:t>
                </a:r>
                <a:r>
                  <a:rPr lang="en-US" altLang="zh-CN" dirty="0"/>
                  <a:t>B</a:t>
                </a:r>
                <a:r>
                  <a:rPr lang="zh-CN" altLang="en-US" dirty="0"/>
                  <a:t>的与非运算</a:t>
                </a:r>
                <a:r>
                  <a:rPr lang="zh-CN" altLang="en-US" dirty="0" smtClean="0"/>
                  <a:t>；</a:t>
                </a:r>
                <a:endParaRPr lang="en-US" altLang="zh-CN" dirty="0" smtClean="0"/>
              </a:p>
              <a:p>
                <a:r>
                  <a:rPr lang="en-US" altLang="zh-CN" dirty="0" smtClean="0"/>
                  <a:t>F5</a:t>
                </a:r>
                <a:r>
                  <a:rPr lang="zh-CN" altLang="en-US" dirty="0" smtClean="0"/>
                  <a:t>、</a:t>
                </a:r>
                <a:r>
                  <a:rPr lang="en-US" altLang="zh-CN" dirty="0"/>
                  <a:t>F6</a:t>
                </a:r>
                <a:r>
                  <a:rPr lang="zh-CN" altLang="en-US" dirty="0"/>
                  <a:t>、</a:t>
                </a:r>
                <a:r>
                  <a:rPr lang="en-US" altLang="zh-CN" dirty="0" smtClean="0"/>
                  <a:t>F7</a:t>
                </a:r>
                <a:r>
                  <a:rPr lang="zh-CN" altLang="en-US" dirty="0" smtClean="0"/>
                  <a:t>、</a:t>
                </a:r>
                <a:r>
                  <a:rPr lang="en-US" altLang="zh-CN" dirty="0" smtClean="0"/>
                  <a:t>F8</a:t>
                </a:r>
                <a:r>
                  <a:rPr lang="zh-CN" altLang="en-US" dirty="0"/>
                  <a:t>构成对输入</a:t>
                </a:r>
                <a:r>
                  <a:rPr lang="en-US" altLang="zh-CN" dirty="0"/>
                  <a:t>C</a:t>
                </a:r>
                <a:r>
                  <a:rPr lang="zh-CN" altLang="en-US" dirty="0"/>
                  <a:t>、</a:t>
                </a:r>
                <a:r>
                  <a:rPr lang="en-US" altLang="zh-CN" dirty="0"/>
                  <a:t>D</a:t>
                </a:r>
                <a:r>
                  <a:rPr lang="zh-CN" altLang="en-US" dirty="0"/>
                  <a:t>的与非运算</a:t>
                </a:r>
                <a:r>
                  <a:rPr lang="zh-CN" altLang="en-US" dirty="0" smtClean="0"/>
                  <a:t>。</a:t>
                </a:r>
                <a:endParaRPr lang="en-US" altLang="zh-CN" dirty="0" smtClean="0"/>
              </a:p>
              <a:p>
                <a:r>
                  <a:rPr lang="zh-CN" altLang="en-US" dirty="0" smtClean="0"/>
                  <a:t>输出</a:t>
                </a:r>
                <a:r>
                  <a:rPr lang="zh-CN" altLang="en-US" dirty="0"/>
                  <a:t>是由两对并联的</a:t>
                </a:r>
                <a:r>
                  <a:rPr lang="en-US" altLang="zh-CN" dirty="0"/>
                  <a:t>PMOS</a:t>
                </a:r>
                <a:r>
                  <a:rPr lang="zh-CN" altLang="en-US" dirty="0"/>
                  <a:t>串联而成，其结果是</a:t>
                </a:r>
                <a:r>
                  <a:rPr lang="en-US" altLang="zh-CN" dirty="0"/>
                  <a:t>F1</a:t>
                </a:r>
                <a:r>
                  <a:rPr lang="zh-CN" altLang="en-US" dirty="0"/>
                  <a:t>、</a:t>
                </a:r>
                <a:r>
                  <a:rPr lang="en-US" altLang="zh-CN" dirty="0"/>
                  <a:t>F3</a:t>
                </a:r>
                <a:r>
                  <a:rPr lang="zh-CN" altLang="en-US" dirty="0"/>
                  <a:t>和</a:t>
                </a:r>
                <a:r>
                  <a:rPr lang="en-US" altLang="zh-CN" dirty="0"/>
                  <a:t>F5</a:t>
                </a:r>
                <a:r>
                  <a:rPr lang="zh-CN" altLang="en-US" dirty="0"/>
                  <a:t>、</a:t>
                </a:r>
                <a:r>
                  <a:rPr lang="en-US" altLang="zh-CN" dirty="0"/>
                  <a:t>F7</a:t>
                </a:r>
                <a:r>
                  <a:rPr lang="zh-CN" altLang="en-US" dirty="0"/>
                  <a:t>漏极输出结果的与。所以</a:t>
                </a:r>
                <a:r>
                  <a:rPr lang="zh-CN" altLang="en-US" dirty="0" smtClean="0"/>
                  <a:t>：</a:t>
                </a:r>
                <a:endParaRPr lang="en-US" altLang="zh-CN" dirty="0" smtClean="0"/>
              </a:p>
              <a:p>
                <a14:m>
                  <m:oMath xmlns:m="http://schemas.openxmlformats.org/officeDocument/2006/math">
                    <m:r>
                      <m:rPr>
                        <m:sty m:val="p"/>
                      </m:rPr>
                      <a:rPr lang="en-US" altLang="zh-CN">
                        <a:latin typeface="Cambria Math"/>
                      </a:rPr>
                      <m:t>Z</m:t>
                    </m:r>
                    <m:r>
                      <a:rPr lang="en-US" altLang="zh-CN">
                        <a:latin typeface="Cambria Math"/>
                      </a:rPr>
                      <m:t>=</m:t>
                    </m:r>
                    <m:acc>
                      <m:accPr>
                        <m:chr m:val="̅"/>
                        <m:ctrlPr>
                          <a:rPr lang="zh-CN" altLang="zh-CN" i="1">
                            <a:latin typeface="Cambria Math"/>
                          </a:rPr>
                        </m:ctrlPr>
                      </m:accPr>
                      <m:e>
                        <m:r>
                          <m:rPr>
                            <m:sty m:val="p"/>
                          </m:rPr>
                          <a:rPr lang="en-US" altLang="zh-CN">
                            <a:latin typeface="Cambria Math"/>
                          </a:rPr>
                          <m:t>AB</m:t>
                        </m:r>
                      </m:e>
                    </m:acc>
                    <m:r>
                      <a:rPr lang="en-US" altLang="zh-CN">
                        <a:latin typeface="Cambria Math"/>
                      </a:rPr>
                      <m:t>∙</m:t>
                    </m:r>
                    <m:acc>
                      <m:accPr>
                        <m:chr m:val="̅"/>
                        <m:ctrlPr>
                          <a:rPr lang="zh-CN" altLang="zh-CN" i="1">
                            <a:latin typeface="Cambria Math"/>
                          </a:rPr>
                        </m:ctrlPr>
                      </m:accPr>
                      <m:e>
                        <m:r>
                          <m:rPr>
                            <m:sty m:val="p"/>
                          </m:rPr>
                          <a:rPr lang="en-US" altLang="zh-CN">
                            <a:latin typeface="Cambria Math"/>
                          </a:rPr>
                          <m:t>CD</m:t>
                        </m:r>
                      </m:e>
                    </m:acc>
                    <m:r>
                      <a:rPr lang="en-US" altLang="zh-CN" i="1">
                        <a:latin typeface="Cambria Math"/>
                      </a:rPr>
                      <m:t>=</m:t>
                    </m:r>
                    <m:acc>
                      <m:accPr>
                        <m:chr m:val="̅"/>
                        <m:ctrlPr>
                          <a:rPr lang="zh-CN" altLang="zh-CN" i="1">
                            <a:latin typeface="Cambria Math"/>
                          </a:rPr>
                        </m:ctrlPr>
                      </m:accPr>
                      <m:e>
                        <m:r>
                          <a:rPr lang="en-US" altLang="zh-CN" i="1">
                            <a:latin typeface="Cambria Math"/>
                          </a:rPr>
                          <m:t>𝐴𝐵</m:t>
                        </m:r>
                        <m:r>
                          <a:rPr lang="en-US" altLang="zh-CN" i="1">
                            <a:latin typeface="Cambria Math"/>
                          </a:rPr>
                          <m:t>+</m:t>
                        </m:r>
                        <m:r>
                          <a:rPr lang="en-US" altLang="zh-CN" i="1">
                            <a:latin typeface="Cambria Math"/>
                          </a:rPr>
                          <m:t>𝐶𝐷</m:t>
                        </m:r>
                      </m:e>
                    </m:acc>
                  </m:oMath>
                </a14:m>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355976" y="1481328"/>
                <a:ext cx="4330824" cy="4525963"/>
              </a:xfrm>
              <a:blipFill rotWithShape="1">
                <a:blip r:embed="rId4"/>
                <a:stretch>
                  <a:fillRect t="-2965" r="-183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CMOS</a:t>
            </a:r>
            <a:r>
              <a:rPr lang="zh-CN" altLang="en-US" dirty="0"/>
              <a:t>与或非门</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34125358"/>
              </p:ext>
            </p:extLst>
          </p:nvPr>
        </p:nvGraphicFramePr>
        <p:xfrm>
          <a:off x="831850" y="1419225"/>
          <a:ext cx="3435350" cy="4700588"/>
        </p:xfrm>
        <a:graphic>
          <a:graphicData uri="http://schemas.openxmlformats.org/presentationml/2006/ole">
            <mc:AlternateContent xmlns:mc="http://schemas.openxmlformats.org/markup-compatibility/2006">
              <mc:Choice xmlns:v="urn:schemas-microsoft-com:vml" Requires="v">
                <p:oleObj spid="_x0000_s18494" name="Visio" r:id="rId5" imgW="2272590" imgH="3124919" progId="Visio.Drawing.11">
                  <p:embed/>
                </p:oleObj>
              </mc:Choice>
              <mc:Fallback>
                <p:oleObj name="Visio" r:id="rId5" imgW="2272590" imgH="3124919" progId="Visio.Drawing.11">
                  <p:embed/>
                  <p:pic>
                    <p:nvPicPr>
                      <p:cNvPr id="0" name="Object 1"/>
                      <p:cNvPicPr>
                        <a:picLocks noChangeAspect="1" noChangeArrowheads="1"/>
                      </p:cNvPicPr>
                      <p:nvPr/>
                    </p:nvPicPr>
                    <p:blipFill>
                      <a:blip r:embed="rId6"/>
                      <a:srcRect/>
                      <a:stretch>
                        <a:fillRect/>
                      </a:stretch>
                    </p:blipFill>
                    <p:spPr bwMode="auto">
                      <a:xfrm>
                        <a:off x="831850" y="1419225"/>
                        <a:ext cx="3435350" cy="4700588"/>
                      </a:xfrm>
                      <a:prstGeom prst="rect">
                        <a:avLst/>
                      </a:prstGeom>
                      <a:noFill/>
                    </p:spPr>
                  </p:pic>
                </p:oleObj>
              </mc:Fallback>
            </mc:AlternateContent>
          </a:graphicData>
        </a:graphic>
      </p:graphicFrame>
    </p:spTree>
    <p:extLst>
      <p:ext uri="{BB962C8B-B14F-4D97-AF65-F5344CB8AC3E}">
        <p14:creationId xmlns:p14="http://schemas.microsoft.com/office/powerpoint/2010/main" val="1037167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355976" y="1481328"/>
                <a:ext cx="4330824" cy="4525963"/>
              </a:xfrm>
            </p:spPr>
            <p:txBody>
              <a:bodyPr>
                <a:normAutofit fontScale="92500" lnSpcReduction="20000"/>
              </a:bodyPr>
              <a:lstStyle/>
              <a:p>
                <a:r>
                  <a:rPr lang="en-US" altLang="zh-CN" dirty="0"/>
                  <a:t>CMOS</a:t>
                </a:r>
                <a:r>
                  <a:rPr lang="zh-CN" altLang="en-US" dirty="0"/>
                  <a:t>或与非门由两对先串联后并联的</a:t>
                </a:r>
                <a:r>
                  <a:rPr lang="en-US" altLang="zh-CN" dirty="0"/>
                  <a:t>PMOS</a:t>
                </a:r>
                <a:r>
                  <a:rPr lang="zh-CN" altLang="en-US" dirty="0"/>
                  <a:t>管，两对先并联后串联的</a:t>
                </a:r>
                <a:r>
                  <a:rPr lang="en-US" altLang="zh-CN" dirty="0"/>
                  <a:t>NMOS</a:t>
                </a:r>
                <a:r>
                  <a:rPr lang="zh-CN" altLang="en-US" dirty="0"/>
                  <a:t>管组成。上半部分</a:t>
                </a:r>
                <a:r>
                  <a:rPr lang="en-US" altLang="zh-CN" dirty="0"/>
                  <a:t>PMOS</a:t>
                </a:r>
                <a:r>
                  <a:rPr lang="zh-CN" altLang="en-US" dirty="0"/>
                  <a:t>电路和下半部分的</a:t>
                </a:r>
                <a:r>
                  <a:rPr lang="en-US" altLang="zh-CN" dirty="0"/>
                  <a:t>NMOS</a:t>
                </a:r>
                <a:r>
                  <a:rPr lang="zh-CN" altLang="en-US" dirty="0"/>
                  <a:t>电路串联</a:t>
                </a:r>
                <a:r>
                  <a:rPr lang="zh-CN" altLang="en-US" dirty="0" smtClean="0"/>
                  <a:t>。</a:t>
                </a:r>
                <a:endParaRPr lang="en-US" altLang="zh-CN" dirty="0" smtClean="0"/>
              </a:p>
              <a:p>
                <a:r>
                  <a:rPr lang="zh-CN" altLang="en-US" dirty="0" smtClean="0"/>
                  <a:t>一对</a:t>
                </a:r>
                <a:r>
                  <a:rPr lang="zh-CN" altLang="en-US" dirty="0"/>
                  <a:t>串联的</a:t>
                </a:r>
                <a:r>
                  <a:rPr lang="en-US" altLang="zh-CN" dirty="0"/>
                  <a:t>PMOS</a:t>
                </a:r>
                <a:r>
                  <a:rPr lang="zh-CN" altLang="en-US" dirty="0"/>
                  <a:t>与一对并联的</a:t>
                </a:r>
                <a:r>
                  <a:rPr lang="en-US" altLang="zh-CN" dirty="0"/>
                  <a:t>NMOS</a:t>
                </a:r>
                <a:r>
                  <a:rPr lang="zh-CN" altLang="en-US" dirty="0"/>
                  <a:t>一起先对一对输入实现或非运算</a:t>
                </a:r>
                <a:r>
                  <a:rPr lang="zh-CN" altLang="en-US" dirty="0" smtClean="0"/>
                  <a:t>。</a:t>
                </a:r>
                <a:endParaRPr lang="en-US" altLang="zh-CN" dirty="0" smtClean="0"/>
              </a:p>
              <a:p>
                <a:r>
                  <a:rPr lang="zh-CN" altLang="en-US" dirty="0" smtClean="0"/>
                  <a:t>上部</a:t>
                </a:r>
                <a:r>
                  <a:rPr lang="zh-CN" altLang="en-US" dirty="0"/>
                  <a:t>并联的</a:t>
                </a:r>
                <a:r>
                  <a:rPr lang="en-US" altLang="zh-CN" dirty="0"/>
                  <a:t>PMOS</a:t>
                </a:r>
                <a:r>
                  <a:rPr lang="zh-CN" altLang="en-US" dirty="0"/>
                  <a:t>电路</a:t>
                </a:r>
                <a:r>
                  <a:rPr lang="zh-CN" altLang="en-US" dirty="0" smtClean="0"/>
                  <a:t>实现或运算输出。</a:t>
                </a:r>
                <a:endParaRPr lang="en-US" altLang="zh-CN" dirty="0" smtClean="0"/>
              </a:p>
              <a:p>
                <a14:m>
                  <m:oMath xmlns:m="http://schemas.openxmlformats.org/officeDocument/2006/math">
                    <m:r>
                      <m:rPr>
                        <m:sty m:val="p"/>
                      </m:rPr>
                      <a:rPr lang="en-US" altLang="zh-CN">
                        <a:latin typeface="Cambria Math"/>
                      </a:rPr>
                      <m:t>Z</m:t>
                    </m:r>
                    <m:r>
                      <a:rPr lang="en-US" altLang="zh-CN">
                        <a:latin typeface="Cambria Math"/>
                      </a:rPr>
                      <m:t>=</m:t>
                    </m:r>
                    <m:acc>
                      <m:accPr>
                        <m:chr m:val="̅"/>
                        <m:ctrlPr>
                          <a:rPr lang="zh-CN" altLang="zh-CN" i="1">
                            <a:latin typeface="Cambria Math"/>
                          </a:rPr>
                        </m:ctrlPr>
                      </m:accPr>
                      <m:e>
                        <m:r>
                          <m:rPr>
                            <m:sty m:val="p"/>
                          </m:rPr>
                          <a:rPr lang="en-US" altLang="zh-CN">
                            <a:latin typeface="Cambria Math"/>
                          </a:rPr>
                          <m:t>A</m:t>
                        </m:r>
                        <m:r>
                          <a:rPr lang="en-US" altLang="zh-CN">
                            <a:latin typeface="Cambria Math"/>
                          </a:rPr>
                          <m:t>+</m:t>
                        </m:r>
                        <m:r>
                          <m:rPr>
                            <m:sty m:val="p"/>
                          </m:rPr>
                          <a:rPr lang="en-US" altLang="zh-CN">
                            <a:latin typeface="Cambria Math"/>
                          </a:rPr>
                          <m:t>B</m:t>
                        </m:r>
                      </m:e>
                    </m:acc>
                    <m:r>
                      <a:rPr lang="en-US" altLang="zh-CN">
                        <a:latin typeface="Cambria Math"/>
                      </a:rPr>
                      <m:t>+</m:t>
                    </m:r>
                    <m:acc>
                      <m:accPr>
                        <m:chr m:val="̅"/>
                        <m:ctrlPr>
                          <a:rPr lang="zh-CN" altLang="zh-CN" i="1">
                            <a:latin typeface="Cambria Math"/>
                          </a:rPr>
                        </m:ctrlPr>
                      </m:accPr>
                      <m:e>
                        <m:r>
                          <m:rPr>
                            <m:sty m:val="p"/>
                          </m:rPr>
                          <a:rPr lang="en-US" altLang="zh-CN">
                            <a:latin typeface="Cambria Math"/>
                          </a:rPr>
                          <m:t>C</m:t>
                        </m:r>
                        <m:r>
                          <a:rPr lang="en-US" altLang="zh-CN">
                            <a:latin typeface="Cambria Math"/>
                          </a:rPr>
                          <m:t>+</m:t>
                        </m:r>
                        <m:r>
                          <m:rPr>
                            <m:sty m:val="p"/>
                          </m:rPr>
                          <a:rPr lang="en-US" altLang="zh-CN">
                            <a:latin typeface="Cambria Math"/>
                          </a:rPr>
                          <m:t>D</m:t>
                        </m:r>
                      </m:e>
                    </m:acc>
                    <m:r>
                      <a:rPr lang="en-US" altLang="zh-CN" i="1">
                        <a:latin typeface="Cambria Math"/>
                      </a:rPr>
                      <m:t>=</m:t>
                    </m:r>
                    <m:acc>
                      <m:accPr>
                        <m:chr m:val="̅"/>
                        <m:ctrlPr>
                          <a:rPr lang="zh-CN" altLang="zh-CN" i="1">
                            <a:latin typeface="Cambria Math"/>
                          </a:rPr>
                        </m:ctrlPr>
                      </m:accPr>
                      <m:e>
                        <m:r>
                          <a:rPr lang="zh-CN" altLang="zh-CN" i="1">
                            <a:latin typeface="Cambria Math"/>
                          </a:rPr>
                          <m:t>（</m:t>
                        </m:r>
                        <m:r>
                          <a:rPr lang="en-US" altLang="zh-CN" i="1">
                            <a:latin typeface="Cambria Math"/>
                          </a:rPr>
                          <m:t>𝐴</m:t>
                        </m:r>
                        <m:r>
                          <a:rPr lang="en-US" altLang="zh-CN" i="1">
                            <a:latin typeface="Cambria Math"/>
                          </a:rPr>
                          <m:t>+</m:t>
                        </m:r>
                        <m:r>
                          <a:rPr lang="en-US" altLang="zh-CN" i="1">
                            <a:latin typeface="Cambria Math"/>
                          </a:rPr>
                          <m:t>𝐵</m:t>
                        </m:r>
                        <m:r>
                          <a:rPr lang="zh-CN" altLang="zh-CN" i="1">
                            <a:latin typeface="Cambria Math"/>
                          </a:rPr>
                          <m:t>）</m:t>
                        </m:r>
                        <m:r>
                          <a:rPr lang="en-US" altLang="zh-CN" i="1">
                            <a:latin typeface="Cambria Math"/>
                          </a:rPr>
                          <m:t>∙</m:t>
                        </m:r>
                        <m:r>
                          <a:rPr lang="zh-CN" altLang="zh-CN" i="1">
                            <a:latin typeface="Cambria Math"/>
                          </a:rPr>
                          <m:t>（</m:t>
                        </m:r>
                        <m:r>
                          <a:rPr lang="en-US" altLang="zh-CN" i="1">
                            <a:latin typeface="Cambria Math"/>
                          </a:rPr>
                          <m:t>𝐶</m:t>
                        </m:r>
                        <m:r>
                          <a:rPr lang="en-US" altLang="zh-CN" i="1">
                            <a:latin typeface="Cambria Math"/>
                          </a:rPr>
                          <m:t>+</m:t>
                        </m:r>
                        <m:r>
                          <a:rPr lang="en-US" altLang="zh-CN" i="1">
                            <a:latin typeface="Cambria Math"/>
                          </a:rPr>
                          <m:t>𝐷</m:t>
                        </m:r>
                        <m:r>
                          <a:rPr lang="zh-CN" altLang="zh-CN" i="1">
                            <a:latin typeface="Cambria Math"/>
                          </a:rPr>
                          <m:t>）</m:t>
                        </m:r>
                      </m:e>
                    </m:acc>
                  </m:oMath>
                </a14:m>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355976" y="1481328"/>
                <a:ext cx="4330824" cy="4525963"/>
              </a:xfrm>
              <a:blipFill rotWithShape="1">
                <a:blip r:embed="rId4"/>
                <a:stretch>
                  <a:fillRect t="-3235" r="-183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CMOS</a:t>
            </a:r>
            <a:r>
              <a:rPr lang="zh-CN" altLang="en-US" dirty="0"/>
              <a:t>或与非门</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792442023"/>
              </p:ext>
            </p:extLst>
          </p:nvPr>
        </p:nvGraphicFramePr>
        <p:xfrm>
          <a:off x="539552" y="1196752"/>
          <a:ext cx="3869128" cy="4968552"/>
        </p:xfrm>
        <a:graphic>
          <a:graphicData uri="http://schemas.openxmlformats.org/presentationml/2006/ole">
            <mc:AlternateContent xmlns:mc="http://schemas.openxmlformats.org/markup-compatibility/2006">
              <mc:Choice xmlns:v="urn:schemas-microsoft-com:vml" Requires="v">
                <p:oleObj spid="_x0000_s19515" name="Visio" r:id="rId5" imgW="2624130" imgH="3377242" progId="Visio.Drawing.11">
                  <p:embed/>
                </p:oleObj>
              </mc:Choice>
              <mc:Fallback>
                <p:oleObj name="Visio" r:id="rId5" imgW="2624130" imgH="3377242"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1196752"/>
                        <a:ext cx="3869128" cy="4968552"/>
                      </a:xfrm>
                      <a:prstGeom prst="rect">
                        <a:avLst/>
                      </a:prstGeom>
                      <a:noFill/>
                    </p:spPr>
                  </p:pic>
                </p:oleObj>
              </mc:Fallback>
            </mc:AlternateContent>
          </a:graphicData>
        </a:graphic>
      </p:graphicFrame>
    </p:spTree>
    <p:extLst>
      <p:ext uri="{BB962C8B-B14F-4D97-AF65-F5344CB8AC3E}">
        <p14:creationId xmlns:p14="http://schemas.microsoft.com/office/powerpoint/2010/main" val="2284219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55576" y="1481329"/>
            <a:ext cx="7931224" cy="2523736"/>
          </a:xfrm>
        </p:spPr>
        <p:txBody>
          <a:bodyPr>
            <a:normAutofit/>
          </a:bodyPr>
          <a:lstStyle/>
          <a:p>
            <a:r>
              <a:rPr lang="zh-CN" altLang="en-US" dirty="0" smtClean="0"/>
              <a:t>带</a:t>
            </a:r>
            <a:r>
              <a:rPr lang="zh-CN" altLang="en-US" dirty="0"/>
              <a:t>输出缓冲级的</a:t>
            </a:r>
            <a:r>
              <a:rPr lang="en-US" altLang="zh-CN" dirty="0"/>
              <a:t>CMOS</a:t>
            </a:r>
            <a:r>
              <a:rPr lang="zh-CN" altLang="en-US" dirty="0" smtClean="0"/>
              <a:t>门电路</a:t>
            </a:r>
            <a:endParaRPr lang="en-US" altLang="zh-CN" dirty="0" smtClean="0"/>
          </a:p>
          <a:p>
            <a:pPr lvl="1"/>
            <a:r>
              <a:rPr lang="zh-CN" altLang="en-US" dirty="0" smtClean="0"/>
              <a:t>由于</a:t>
            </a:r>
            <a:r>
              <a:rPr lang="zh-CN" altLang="en-US" dirty="0"/>
              <a:t>前面所述的门电路输出部分由若干个</a:t>
            </a:r>
            <a:r>
              <a:rPr lang="en-US" altLang="zh-CN" dirty="0"/>
              <a:t>MOS</a:t>
            </a:r>
            <a:r>
              <a:rPr lang="zh-CN" altLang="en-US" dirty="0"/>
              <a:t>串并而成。在不同的输入信号下，这些</a:t>
            </a:r>
            <a:r>
              <a:rPr lang="en-US" altLang="zh-CN" dirty="0"/>
              <a:t>MOS</a:t>
            </a:r>
            <a:r>
              <a:rPr lang="zh-CN" altLang="en-US" dirty="0"/>
              <a:t>管分别处于开关状态，造成输出电阻变化很大。负载特性取决于输入信号。所以在实际应用中，</a:t>
            </a:r>
            <a:r>
              <a:rPr lang="en-US" altLang="zh-CN" dirty="0"/>
              <a:t>CMOS</a:t>
            </a:r>
            <a:r>
              <a:rPr lang="zh-CN" altLang="en-US" dirty="0"/>
              <a:t>输入输出电路都带有反相器作为缓冲级。</a:t>
            </a:r>
          </a:p>
        </p:txBody>
      </p:sp>
      <p:sp>
        <p:nvSpPr>
          <p:cNvPr id="3" name="标题 2"/>
          <p:cNvSpPr>
            <a:spLocks noGrp="1"/>
          </p:cNvSpPr>
          <p:nvPr>
            <p:ph type="title"/>
          </p:nvPr>
        </p:nvSpPr>
        <p:spPr/>
        <p:txBody>
          <a:bodyPr/>
          <a:lstStyle/>
          <a:p>
            <a:r>
              <a:rPr lang="en-US" altLang="zh-CN" dirty="0" smtClean="0"/>
              <a:t>CMOS</a:t>
            </a:r>
            <a:r>
              <a:rPr lang="zh-CN" altLang="en-US" dirty="0"/>
              <a:t>缓冲器</a:t>
            </a:r>
          </a:p>
        </p:txBody>
      </p:sp>
      <p:grpSp>
        <p:nvGrpSpPr>
          <p:cNvPr id="4" name="Group 6"/>
          <p:cNvGrpSpPr/>
          <p:nvPr/>
        </p:nvGrpSpPr>
        <p:grpSpPr bwMode="auto">
          <a:xfrm>
            <a:off x="1619672" y="3789040"/>
            <a:ext cx="6696744" cy="2304256"/>
            <a:chOff x="0" y="0"/>
            <a:chExt cx="5376" cy="1975"/>
          </a:xfrm>
        </p:grpSpPr>
        <p:pic>
          <p:nvPicPr>
            <p:cNvPr id="5"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7" y="1021"/>
              <a:ext cx="72" cy="1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8" descr="3-3-29"/>
            <p:cNvPicPr>
              <a:picLocks noChangeAspect="1" noChangeArrowheads="1"/>
            </p:cNvPicPr>
            <p:nvPr/>
          </p:nvPicPr>
          <p:blipFill>
            <a:blip r:embed="rId4" cstate="print">
              <a:extLst>
                <a:ext uri="{28A0092B-C50C-407E-A947-70E740481C1C}">
                  <a14:useLocalDpi xmlns:a14="http://schemas.microsoft.com/office/drawing/2010/main" val="0"/>
                </a:ext>
              </a:extLst>
            </a:blip>
            <a:srcRect r="1686"/>
            <a:stretch>
              <a:fillRect/>
            </a:stretch>
          </p:blipFill>
          <p:spPr bwMode="auto">
            <a:xfrm>
              <a:off x="0" y="0"/>
              <a:ext cx="5376" cy="1975"/>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7291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三态</a:t>
            </a:r>
            <a:r>
              <a:rPr lang="zh-CN" altLang="en-US" dirty="0"/>
              <a:t>门：三态输出门的输出状态除了</a:t>
            </a:r>
            <a:r>
              <a:rPr lang="en-US" altLang="zh-CN" dirty="0"/>
              <a:t>0</a:t>
            </a:r>
            <a:r>
              <a:rPr lang="zh-CN" altLang="en-US" dirty="0"/>
              <a:t>、</a:t>
            </a:r>
            <a:r>
              <a:rPr lang="en-US" altLang="zh-CN" dirty="0"/>
              <a:t>1</a:t>
            </a:r>
            <a:r>
              <a:rPr lang="zh-CN" altLang="en-US" dirty="0"/>
              <a:t>两个状态外，还有另一个“高阻”态。这种电路可以用于“共享总线”的数字系统中。如果把所有的输出电路全并联到一根导线上时，输出状态必然互相干扰，使电路功能错乱。使用三态门，就可以使不使用总线的输出电路信号从总线上隔离开。</a:t>
            </a:r>
          </a:p>
        </p:txBody>
      </p:sp>
      <p:sp>
        <p:nvSpPr>
          <p:cNvPr id="3" name="标题 2"/>
          <p:cNvSpPr>
            <a:spLocks noGrp="1"/>
          </p:cNvSpPr>
          <p:nvPr>
            <p:ph type="title"/>
          </p:nvPr>
        </p:nvSpPr>
        <p:spPr/>
        <p:txBody>
          <a:bodyPr/>
          <a:lstStyle/>
          <a:p>
            <a:r>
              <a:rPr lang="en-US" altLang="zh-CN" dirty="0"/>
              <a:t>CMOS</a:t>
            </a:r>
            <a:r>
              <a:rPr lang="zh-CN" altLang="en-US" dirty="0"/>
              <a:t>缓冲器</a:t>
            </a:r>
          </a:p>
        </p:txBody>
      </p:sp>
    </p:spTree>
    <p:extLst>
      <p:ext uri="{BB962C8B-B14F-4D97-AF65-F5344CB8AC3E}">
        <p14:creationId xmlns:p14="http://schemas.microsoft.com/office/powerpoint/2010/main" val="118283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三态门除了输入端，还有一个控制端。下图表明一个高电平有效的三态门。在控制端为</a:t>
            </a:r>
            <a:r>
              <a:rPr lang="en-US" altLang="zh-CN" dirty="0"/>
              <a:t>0</a:t>
            </a:r>
            <a:r>
              <a:rPr lang="zh-CN" altLang="en-US" dirty="0"/>
              <a:t>时，输出为高阻态。</a:t>
            </a:r>
          </a:p>
        </p:txBody>
      </p:sp>
      <p:sp>
        <p:nvSpPr>
          <p:cNvPr id="3" name="标题 2"/>
          <p:cNvSpPr>
            <a:spLocks noGrp="1"/>
          </p:cNvSpPr>
          <p:nvPr>
            <p:ph type="title"/>
          </p:nvPr>
        </p:nvSpPr>
        <p:spPr/>
        <p:txBody>
          <a:bodyPr/>
          <a:lstStyle/>
          <a:p>
            <a:r>
              <a:rPr lang="zh-CN" altLang="en-US" dirty="0" smtClean="0"/>
              <a:t>三态门</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567605748"/>
              </p:ext>
            </p:extLst>
          </p:nvPr>
        </p:nvGraphicFramePr>
        <p:xfrm>
          <a:off x="2339752" y="2492896"/>
          <a:ext cx="5688632" cy="3990959"/>
        </p:xfrm>
        <a:graphic>
          <a:graphicData uri="http://schemas.openxmlformats.org/presentationml/2006/ole">
            <mc:AlternateContent xmlns:mc="http://schemas.openxmlformats.org/markup-compatibility/2006">
              <mc:Choice xmlns:v="urn:schemas-microsoft-com:vml" Requires="v">
                <p:oleObj spid="_x0000_s20536" name="Visio" r:id="rId4" imgW="3167100" imgH="2236668" progId="Visio.Drawing.11">
                  <p:embed/>
                </p:oleObj>
              </mc:Choice>
              <mc:Fallback>
                <p:oleObj name="Visio" r:id="rId4" imgW="3167100" imgH="2236668" progId="Visio.Drawing.11">
                  <p:embed/>
                  <p:pic>
                    <p:nvPicPr>
                      <p:cNvPr id="0" name="Object 1"/>
                      <p:cNvPicPr>
                        <a:picLocks noChangeAspect="1" noChangeArrowheads="1"/>
                      </p:cNvPicPr>
                      <p:nvPr/>
                    </p:nvPicPr>
                    <p:blipFill>
                      <a:blip r:embed="rId5"/>
                      <a:srcRect/>
                      <a:stretch>
                        <a:fillRect/>
                      </a:stretch>
                    </p:blipFill>
                    <p:spPr bwMode="auto">
                      <a:xfrm>
                        <a:off x="2339752" y="2492896"/>
                        <a:ext cx="5688632" cy="3990959"/>
                      </a:xfrm>
                      <a:prstGeom prst="rect">
                        <a:avLst/>
                      </a:prstGeom>
                      <a:noFill/>
                    </p:spPr>
                  </p:pic>
                </p:oleObj>
              </mc:Fallback>
            </mc:AlternateContent>
          </a:graphicData>
        </a:graphic>
      </p:graphicFrame>
    </p:spTree>
    <p:extLst>
      <p:ext uri="{BB962C8B-B14F-4D97-AF65-F5344CB8AC3E}">
        <p14:creationId xmlns:p14="http://schemas.microsoft.com/office/powerpoint/2010/main" val="3833978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083576"/>
          </a:xfrm>
        </p:spPr>
        <p:txBody>
          <a:bodyPr/>
          <a:lstStyle/>
          <a:p>
            <a:r>
              <a:rPr lang="zh-CN" altLang="en-US" dirty="0" smtClean="0"/>
              <a:t>低电平有效三态反相器</a:t>
            </a:r>
            <a:endParaRPr lang="zh-CN" altLang="en-US" dirty="0"/>
          </a:p>
        </p:txBody>
      </p:sp>
      <p:sp>
        <p:nvSpPr>
          <p:cNvPr id="3" name="标题 2"/>
          <p:cNvSpPr>
            <a:spLocks noGrp="1"/>
          </p:cNvSpPr>
          <p:nvPr>
            <p:ph type="title"/>
          </p:nvPr>
        </p:nvSpPr>
        <p:spPr/>
        <p:txBody>
          <a:bodyPr/>
          <a:lstStyle/>
          <a:p>
            <a:r>
              <a:rPr lang="zh-CN" altLang="en-US" dirty="0" smtClean="0"/>
              <a:t>三态门</a:t>
            </a:r>
            <a:endParaRPr lang="zh-CN" altLang="en-US" dirty="0"/>
          </a:p>
        </p:txBody>
      </p:sp>
      <p:pic>
        <p:nvPicPr>
          <p:cNvPr id="4" name="Picture 7" descr="3-3-40a"/>
          <p:cNvPicPr/>
          <p:nvPr/>
        </p:nvPicPr>
        <p:blipFill>
          <a:blip r:embed="rId3" cstate="print">
            <a:extLst>
              <a:ext uri="{28A0092B-C50C-407E-A947-70E740481C1C}">
                <a14:useLocalDpi xmlns:a14="http://schemas.microsoft.com/office/drawing/2010/main" val="0"/>
              </a:ext>
            </a:extLst>
          </a:blip>
          <a:srcRect l="3101" r="1584"/>
          <a:stretch>
            <a:fillRect/>
          </a:stretch>
        </p:blipFill>
        <p:spPr bwMode="auto">
          <a:xfrm>
            <a:off x="755576" y="2420888"/>
            <a:ext cx="4032448" cy="3096344"/>
          </a:xfrm>
          <a:prstGeom prst="rect">
            <a:avLst/>
          </a:prstGeom>
          <a:noFill/>
          <a:ln w="57150" cmpd="thickThin">
            <a:noFill/>
            <a:miter lim="800000"/>
            <a:headEnd/>
            <a:tailEnd/>
          </a:ln>
          <a:extLst/>
        </p:spPr>
      </p:pic>
      <p:pic>
        <p:nvPicPr>
          <p:cNvPr id="5" name="Picture 8" descr="3-3-40b"/>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0131" y="2852936"/>
            <a:ext cx="2376265" cy="2376264"/>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5865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使用高低电平来表达逻辑</a:t>
            </a:r>
            <a:r>
              <a:rPr lang="en-US" altLang="zh-CN" dirty="0"/>
              <a:t>0</a:t>
            </a:r>
            <a:r>
              <a:rPr lang="zh-CN" altLang="en-US" dirty="0"/>
              <a:t>或</a:t>
            </a:r>
            <a:r>
              <a:rPr lang="en-US" altLang="zh-CN" dirty="0"/>
              <a:t>1</a:t>
            </a:r>
            <a:r>
              <a:rPr lang="zh-CN" altLang="en-US" dirty="0" smtClean="0"/>
              <a:t>。</a:t>
            </a:r>
            <a:endParaRPr lang="en-US" altLang="zh-CN" dirty="0" smtClean="0"/>
          </a:p>
          <a:p>
            <a:r>
              <a:rPr lang="zh-CN" altLang="en-US" dirty="0" smtClean="0"/>
              <a:t>正逻辑：</a:t>
            </a:r>
            <a:r>
              <a:rPr lang="zh-CN" altLang="en-US" dirty="0"/>
              <a:t>高电平表示</a:t>
            </a:r>
            <a:r>
              <a:rPr lang="en-US" altLang="zh-CN" dirty="0"/>
              <a:t>1</a:t>
            </a:r>
            <a:r>
              <a:rPr lang="zh-CN" altLang="en-US" dirty="0"/>
              <a:t>，以低电平表示</a:t>
            </a:r>
            <a:r>
              <a:rPr lang="en-US" altLang="zh-CN" dirty="0" smtClean="0"/>
              <a:t>0</a:t>
            </a:r>
            <a:r>
              <a:rPr lang="zh-CN" altLang="en-US" dirty="0" smtClean="0"/>
              <a:t>；</a:t>
            </a:r>
            <a:endParaRPr lang="en-US" altLang="zh-CN" dirty="0" smtClean="0"/>
          </a:p>
          <a:p>
            <a:r>
              <a:rPr lang="zh-CN" altLang="en-US" dirty="0" smtClean="0"/>
              <a:t>负</a:t>
            </a:r>
            <a:r>
              <a:rPr lang="zh-CN" altLang="en-US" dirty="0"/>
              <a:t>逻辑</a:t>
            </a:r>
            <a:r>
              <a:rPr lang="zh-CN" altLang="en-US" dirty="0" smtClean="0"/>
              <a:t>：低电平表示</a:t>
            </a:r>
            <a:r>
              <a:rPr lang="en-US" altLang="zh-CN" dirty="0" smtClean="0"/>
              <a:t>1</a:t>
            </a:r>
            <a:r>
              <a:rPr lang="zh-CN" altLang="en-US" dirty="0" smtClean="0"/>
              <a:t>，高电平表示</a:t>
            </a:r>
            <a:r>
              <a:rPr lang="en-US" altLang="zh-CN" dirty="0" smtClean="0"/>
              <a:t>0</a:t>
            </a:r>
            <a:r>
              <a:rPr lang="zh-CN" altLang="en-US" dirty="0" smtClean="0"/>
              <a:t>。</a:t>
            </a:r>
            <a:endParaRPr lang="en-US" altLang="zh-CN" dirty="0" smtClean="0"/>
          </a:p>
        </p:txBody>
      </p:sp>
      <p:sp>
        <p:nvSpPr>
          <p:cNvPr id="3" name="标题 2"/>
          <p:cNvSpPr>
            <a:spLocks noGrp="1"/>
          </p:cNvSpPr>
          <p:nvPr>
            <p:ph type="title"/>
          </p:nvPr>
        </p:nvSpPr>
        <p:spPr/>
        <p:txBody>
          <a:bodyPr/>
          <a:lstStyle/>
          <a:p>
            <a:r>
              <a:rPr lang="zh-CN" altLang="en-US" dirty="0" smtClean="0"/>
              <a:t>正逻辑与负逻辑</a:t>
            </a:r>
            <a:endParaRPr lang="zh-CN" altLang="en-US" dirty="0"/>
          </a:p>
        </p:txBody>
      </p:sp>
    </p:spTree>
    <p:extLst>
      <p:ext uri="{BB962C8B-B14F-4D97-AF65-F5344CB8AC3E}">
        <p14:creationId xmlns:p14="http://schemas.microsoft.com/office/powerpoint/2010/main" val="1882945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939560"/>
          </a:xfrm>
        </p:spPr>
        <p:txBody>
          <a:bodyPr/>
          <a:lstStyle/>
          <a:p>
            <a:r>
              <a:rPr lang="zh-CN" altLang="en-US" dirty="0" smtClean="0"/>
              <a:t>三态门总线结构</a:t>
            </a:r>
            <a:endParaRPr lang="zh-CN" altLang="en-US" dirty="0"/>
          </a:p>
        </p:txBody>
      </p:sp>
      <p:sp>
        <p:nvSpPr>
          <p:cNvPr id="3" name="标题 2"/>
          <p:cNvSpPr>
            <a:spLocks noGrp="1"/>
          </p:cNvSpPr>
          <p:nvPr>
            <p:ph type="title"/>
          </p:nvPr>
        </p:nvSpPr>
        <p:spPr/>
        <p:txBody>
          <a:bodyPr/>
          <a:lstStyle/>
          <a:p>
            <a:r>
              <a:rPr lang="zh-CN" altLang="en-US" dirty="0" smtClean="0"/>
              <a:t>三态门应用</a:t>
            </a:r>
            <a:endParaRPr lang="zh-CN" alt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213248"/>
            <a:ext cx="2725672" cy="360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081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3898776" cy="4525963"/>
          </a:xfrm>
        </p:spPr>
        <p:txBody>
          <a:bodyPr/>
          <a:lstStyle/>
          <a:p>
            <a:r>
              <a:rPr lang="zh-CN" altLang="en-US" dirty="0" smtClean="0"/>
              <a:t>利用三态门进行数据的双向传输</a:t>
            </a:r>
            <a:endParaRPr lang="zh-CN" altLang="en-US" dirty="0"/>
          </a:p>
        </p:txBody>
      </p:sp>
      <p:sp>
        <p:nvSpPr>
          <p:cNvPr id="3" name="标题 2"/>
          <p:cNvSpPr>
            <a:spLocks noGrp="1"/>
          </p:cNvSpPr>
          <p:nvPr>
            <p:ph type="title"/>
          </p:nvPr>
        </p:nvSpPr>
        <p:spPr/>
        <p:txBody>
          <a:bodyPr/>
          <a:lstStyle/>
          <a:p>
            <a:r>
              <a:rPr lang="zh-CN" altLang="en-US" dirty="0" smtClean="0"/>
              <a:t>三态门应用</a:t>
            </a:r>
            <a:endParaRPr lang="zh-CN" altLang="en-US"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077738"/>
            <a:ext cx="4365649" cy="383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941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867552"/>
          </a:xfrm>
        </p:spPr>
        <p:txBody>
          <a:bodyPr/>
          <a:lstStyle/>
          <a:p>
            <a:r>
              <a:rPr lang="zh-CN" altLang="en-US" dirty="0"/>
              <a:t>用一对互补的</a:t>
            </a:r>
            <a:r>
              <a:rPr lang="en-US" altLang="zh-CN" dirty="0"/>
              <a:t>MOS</a:t>
            </a:r>
            <a:r>
              <a:rPr lang="zh-CN" altLang="en-US" dirty="0"/>
              <a:t>管可以构成一个双向开关。</a:t>
            </a:r>
          </a:p>
        </p:txBody>
      </p:sp>
      <p:sp>
        <p:nvSpPr>
          <p:cNvPr id="3" name="标题 2"/>
          <p:cNvSpPr>
            <a:spLocks noGrp="1"/>
          </p:cNvSpPr>
          <p:nvPr>
            <p:ph type="title"/>
          </p:nvPr>
        </p:nvSpPr>
        <p:spPr/>
        <p:txBody>
          <a:bodyPr/>
          <a:lstStyle/>
          <a:p>
            <a:r>
              <a:rPr lang="en-US" altLang="zh-CN" dirty="0" smtClean="0"/>
              <a:t>CMOS</a:t>
            </a:r>
            <a:r>
              <a:rPr lang="zh-CN" altLang="en-US" dirty="0"/>
              <a:t>传输门</a:t>
            </a:r>
          </a:p>
        </p:txBody>
      </p:sp>
      <p:pic>
        <p:nvPicPr>
          <p:cNvPr id="4" name="Picture 5"/>
          <p:cNvPicPr/>
          <p:nvPr/>
        </p:nvPicPr>
        <p:blipFill>
          <a:blip r:embed="rId3" cstate="print">
            <a:extLst>
              <a:ext uri="{28A0092B-C50C-407E-A947-70E740481C1C}">
                <a14:useLocalDpi xmlns:a14="http://schemas.microsoft.com/office/drawing/2010/main" val="0"/>
              </a:ext>
            </a:extLst>
          </a:blip>
          <a:srcRect t="2133" r="1741" b="1137"/>
          <a:stretch>
            <a:fillRect/>
          </a:stretch>
        </p:blipFill>
        <p:spPr bwMode="auto">
          <a:xfrm>
            <a:off x="1763688" y="2348880"/>
            <a:ext cx="5544616" cy="2952328"/>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1489384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539552" y="4797152"/>
            <a:ext cx="2592288" cy="4262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T</a:t>
            </a:r>
            <a:r>
              <a:rPr lang="en-US" altLang="zh-CN" baseline="-25000" dirty="0" smtClean="0"/>
              <a:t>1</a:t>
            </a:r>
            <a:r>
              <a:rPr lang="zh-CN" altLang="en-US" dirty="0" smtClean="0"/>
              <a:t>导通区域</a:t>
            </a:r>
          </a:p>
        </p:txBody>
      </p:sp>
      <p:sp>
        <p:nvSpPr>
          <p:cNvPr id="2" name="内容占位符 1"/>
          <p:cNvSpPr>
            <a:spLocks noGrp="1"/>
          </p:cNvSpPr>
          <p:nvPr>
            <p:ph idx="1"/>
          </p:nvPr>
        </p:nvSpPr>
        <p:spPr>
          <a:xfrm>
            <a:off x="4644008" y="1340768"/>
            <a:ext cx="3816424" cy="4968552"/>
          </a:xfrm>
        </p:spPr>
        <p:txBody>
          <a:bodyPr>
            <a:normAutofit fontScale="92500"/>
          </a:bodyPr>
          <a:lstStyle/>
          <a:p>
            <a:pPr lvl="1"/>
            <a:r>
              <a:rPr lang="zh-CN" altLang="en-US" dirty="0" smtClean="0"/>
              <a:t>设</a:t>
            </a:r>
            <a:r>
              <a:rPr lang="en-US" altLang="zh-CN" dirty="0"/>
              <a:t>R</a:t>
            </a:r>
            <a:r>
              <a:rPr lang="en-US" altLang="zh-CN" baseline="-25000" dirty="0"/>
              <a:t>L</a:t>
            </a:r>
            <a:r>
              <a:rPr lang="en-US" altLang="zh-CN" dirty="0"/>
              <a:t>&gt;&gt; R</a:t>
            </a:r>
            <a:r>
              <a:rPr lang="en-US" altLang="zh-CN" baseline="-25000" dirty="0"/>
              <a:t>ON</a:t>
            </a:r>
            <a:r>
              <a:rPr lang="zh-CN" altLang="en-US" dirty="0"/>
              <a:t>， </a:t>
            </a:r>
            <a:r>
              <a:rPr lang="en-US" altLang="zh-CN" dirty="0"/>
              <a:t>V</a:t>
            </a:r>
            <a:r>
              <a:rPr lang="en-US" altLang="zh-CN" baseline="-25000" dirty="0"/>
              <a:t>IH</a:t>
            </a:r>
            <a:r>
              <a:rPr lang="zh-CN" altLang="en-US" dirty="0"/>
              <a:t>＝ </a:t>
            </a:r>
            <a:r>
              <a:rPr lang="en-US" altLang="zh-CN" dirty="0"/>
              <a:t>V</a:t>
            </a:r>
            <a:r>
              <a:rPr lang="en-US" altLang="zh-CN" baseline="-25000" dirty="0"/>
              <a:t>DD</a:t>
            </a:r>
            <a:r>
              <a:rPr lang="zh-CN" altLang="en-US" dirty="0"/>
              <a:t>， </a:t>
            </a:r>
            <a:r>
              <a:rPr lang="en-US" altLang="zh-CN" dirty="0"/>
              <a:t>V</a:t>
            </a:r>
            <a:r>
              <a:rPr lang="en-US" altLang="zh-CN" baseline="-25000" dirty="0"/>
              <a:t>IL</a:t>
            </a:r>
            <a:r>
              <a:rPr lang="zh-CN" altLang="en-US" dirty="0"/>
              <a:t>＝</a:t>
            </a:r>
            <a:r>
              <a:rPr lang="en-US" altLang="zh-CN" dirty="0"/>
              <a:t>0</a:t>
            </a:r>
            <a:r>
              <a:rPr lang="zh-CN" altLang="en-US" dirty="0"/>
              <a:t>。</a:t>
            </a:r>
            <a:r>
              <a:rPr lang="en-US" altLang="zh-CN" dirty="0"/>
              <a:t>C</a:t>
            </a:r>
            <a:r>
              <a:rPr lang="zh-CN" altLang="en-US" dirty="0"/>
              <a:t>的高低电平为</a:t>
            </a:r>
            <a:r>
              <a:rPr lang="en-US" altLang="zh-CN" dirty="0"/>
              <a:t>V</a:t>
            </a:r>
            <a:r>
              <a:rPr lang="en-US" altLang="zh-CN" baseline="-25000" dirty="0"/>
              <a:t>DD</a:t>
            </a:r>
            <a:r>
              <a:rPr lang="zh-CN" altLang="en-US" dirty="0"/>
              <a:t>和</a:t>
            </a:r>
            <a:r>
              <a:rPr lang="en-US" altLang="zh-CN" dirty="0"/>
              <a:t>0</a:t>
            </a:r>
            <a:r>
              <a:rPr lang="zh-CN" altLang="en-US" dirty="0"/>
              <a:t>，则：</a:t>
            </a:r>
          </a:p>
          <a:p>
            <a:pPr lvl="1"/>
            <a:r>
              <a:rPr lang="en-US" altLang="zh-CN" dirty="0" smtClean="0"/>
              <a:t>C</a:t>
            </a:r>
            <a:r>
              <a:rPr lang="zh-CN" altLang="en-US" dirty="0"/>
              <a:t>＝</a:t>
            </a:r>
            <a:r>
              <a:rPr lang="en-US" altLang="zh-CN" dirty="0"/>
              <a:t>0</a:t>
            </a:r>
            <a:r>
              <a:rPr lang="zh-CN" altLang="en-US" dirty="0"/>
              <a:t>， </a:t>
            </a:r>
            <a:r>
              <a:rPr lang="en-US" altLang="zh-CN" dirty="0"/>
              <a:t>C’</a:t>
            </a:r>
            <a:r>
              <a:rPr lang="zh-CN" altLang="en-US" dirty="0"/>
              <a:t>＝</a:t>
            </a:r>
            <a:r>
              <a:rPr lang="en-US" altLang="zh-CN" dirty="0"/>
              <a:t>1</a:t>
            </a:r>
            <a:r>
              <a:rPr lang="zh-CN" altLang="en-US" dirty="0" smtClean="0"/>
              <a:t>：</a:t>
            </a:r>
            <a:endParaRPr lang="en-US" altLang="zh-CN" dirty="0" smtClean="0"/>
          </a:p>
          <a:p>
            <a:pPr lvl="1"/>
            <a:r>
              <a:rPr lang="zh-CN" altLang="en-US" dirty="0" smtClean="0"/>
              <a:t>只要</a:t>
            </a:r>
            <a:r>
              <a:rPr lang="en-US" altLang="zh-CN" dirty="0"/>
              <a:t>V</a:t>
            </a:r>
            <a:r>
              <a:rPr lang="en-US" altLang="zh-CN" baseline="-25000" dirty="0"/>
              <a:t>I</a:t>
            </a:r>
            <a:r>
              <a:rPr lang="zh-CN" altLang="en-US" dirty="0"/>
              <a:t>在</a:t>
            </a:r>
            <a:r>
              <a:rPr lang="en-US" altLang="zh-CN" dirty="0"/>
              <a:t>0</a:t>
            </a:r>
            <a:r>
              <a:rPr lang="zh-CN" altLang="en-US" dirty="0"/>
              <a:t>～ </a:t>
            </a:r>
            <a:r>
              <a:rPr lang="en-US" altLang="zh-CN" dirty="0"/>
              <a:t>V</a:t>
            </a:r>
            <a:r>
              <a:rPr lang="en-US" altLang="zh-CN" baseline="-25000" dirty="0"/>
              <a:t>DD</a:t>
            </a:r>
            <a:r>
              <a:rPr lang="zh-CN" altLang="en-US" dirty="0"/>
              <a:t>之间变化， </a:t>
            </a:r>
            <a:r>
              <a:rPr lang="en-US" altLang="zh-CN" dirty="0"/>
              <a:t>T</a:t>
            </a:r>
            <a:r>
              <a:rPr lang="en-US" altLang="zh-CN" baseline="-25000" dirty="0"/>
              <a:t>1</a:t>
            </a:r>
            <a:r>
              <a:rPr lang="zh-CN" altLang="en-US" dirty="0"/>
              <a:t>和</a:t>
            </a:r>
            <a:r>
              <a:rPr lang="en-US" altLang="zh-CN" dirty="0"/>
              <a:t>T</a:t>
            </a:r>
            <a:r>
              <a:rPr lang="en-US" altLang="zh-CN" baseline="-25000" dirty="0"/>
              <a:t>2</a:t>
            </a:r>
            <a:r>
              <a:rPr lang="zh-CN" altLang="en-US" dirty="0"/>
              <a:t>同时截止，输入和输出为高阻态，传输门截止，输出</a:t>
            </a:r>
            <a:r>
              <a:rPr lang="en-US" altLang="zh-CN" dirty="0"/>
              <a:t>Vo</a:t>
            </a:r>
            <a:r>
              <a:rPr lang="zh-CN" altLang="en-US" dirty="0"/>
              <a:t>＝</a:t>
            </a:r>
            <a:r>
              <a:rPr lang="en-US" altLang="zh-CN" dirty="0"/>
              <a:t>0</a:t>
            </a:r>
            <a:r>
              <a:rPr lang="zh-CN" altLang="en-US" dirty="0"/>
              <a:t>。</a:t>
            </a:r>
          </a:p>
          <a:p>
            <a:pPr lvl="1"/>
            <a:r>
              <a:rPr lang="en-US" altLang="zh-CN" dirty="0" smtClean="0"/>
              <a:t>C</a:t>
            </a:r>
            <a:r>
              <a:rPr lang="zh-CN" altLang="en-US" dirty="0"/>
              <a:t>＝</a:t>
            </a:r>
            <a:r>
              <a:rPr lang="en-US" altLang="zh-CN" dirty="0"/>
              <a:t>1</a:t>
            </a:r>
            <a:r>
              <a:rPr lang="zh-CN" altLang="en-US" dirty="0"/>
              <a:t>， </a:t>
            </a:r>
            <a:r>
              <a:rPr lang="en-US" altLang="zh-CN" dirty="0"/>
              <a:t>C’</a:t>
            </a:r>
            <a:r>
              <a:rPr lang="zh-CN" altLang="en-US" dirty="0"/>
              <a:t>＝</a:t>
            </a:r>
            <a:r>
              <a:rPr lang="en-US" altLang="zh-CN" dirty="0"/>
              <a:t>0</a:t>
            </a:r>
            <a:r>
              <a:rPr lang="zh-CN" altLang="en-US" dirty="0" smtClean="0"/>
              <a:t>：</a:t>
            </a:r>
            <a:endParaRPr lang="en-US" altLang="zh-CN" dirty="0" smtClean="0"/>
          </a:p>
          <a:p>
            <a:pPr lvl="1"/>
            <a:r>
              <a:rPr lang="zh-CN" altLang="en-US" dirty="0" smtClean="0"/>
              <a:t>在</a:t>
            </a:r>
            <a:r>
              <a:rPr lang="en-US" altLang="zh-CN" dirty="0"/>
              <a:t>V</a:t>
            </a:r>
            <a:r>
              <a:rPr lang="en-US" altLang="zh-CN" baseline="-25000" dirty="0"/>
              <a:t>i</a:t>
            </a:r>
            <a:r>
              <a:rPr lang="en-US" altLang="zh-CN" dirty="0"/>
              <a:t> </a:t>
            </a:r>
            <a:r>
              <a:rPr lang="zh-CN" altLang="en-US" dirty="0"/>
              <a:t>在</a:t>
            </a:r>
            <a:r>
              <a:rPr lang="en-US" altLang="zh-CN" dirty="0"/>
              <a:t>0</a:t>
            </a:r>
            <a:r>
              <a:rPr lang="zh-CN" altLang="en-US" dirty="0"/>
              <a:t>～ </a:t>
            </a:r>
            <a:r>
              <a:rPr lang="en-US" altLang="zh-CN" dirty="0"/>
              <a:t>V</a:t>
            </a:r>
            <a:r>
              <a:rPr lang="en-US" altLang="zh-CN" baseline="-25000" dirty="0"/>
              <a:t>DD</a:t>
            </a:r>
            <a:r>
              <a:rPr lang="zh-CN" altLang="en-US" dirty="0"/>
              <a:t>时，若 </a:t>
            </a:r>
            <a:r>
              <a:rPr lang="en-US" altLang="zh-CN" dirty="0"/>
              <a:t>0&lt; V</a:t>
            </a:r>
            <a:r>
              <a:rPr lang="en-US" altLang="zh-CN" baseline="-25000" dirty="0"/>
              <a:t>i</a:t>
            </a:r>
            <a:r>
              <a:rPr lang="en-US" altLang="zh-CN" dirty="0"/>
              <a:t> &lt; V</a:t>
            </a:r>
            <a:r>
              <a:rPr lang="en-US" altLang="zh-CN" baseline="-25000" dirty="0"/>
              <a:t>DD</a:t>
            </a:r>
            <a:r>
              <a:rPr lang="en-US" altLang="zh-CN" dirty="0"/>
              <a:t>-V</a:t>
            </a:r>
            <a:r>
              <a:rPr lang="en-US" altLang="zh-CN" baseline="-25000" dirty="0"/>
              <a:t>GS(</a:t>
            </a:r>
            <a:r>
              <a:rPr lang="en-US" altLang="zh-CN" baseline="-25000" dirty="0" err="1"/>
              <a:t>th</a:t>
            </a:r>
            <a:r>
              <a:rPr lang="en-US" altLang="zh-CN" baseline="-25000" dirty="0"/>
              <a:t>)N</a:t>
            </a:r>
            <a:r>
              <a:rPr lang="zh-CN" altLang="en-US" dirty="0"/>
              <a:t>，</a:t>
            </a:r>
            <a:r>
              <a:rPr lang="en-US" altLang="zh-CN" dirty="0"/>
              <a:t>T</a:t>
            </a:r>
            <a:r>
              <a:rPr lang="en-US" altLang="zh-CN" baseline="-25000" dirty="0"/>
              <a:t>1</a:t>
            </a:r>
            <a:r>
              <a:rPr lang="zh-CN" altLang="en-US" dirty="0"/>
              <a:t>管导通</a:t>
            </a:r>
            <a:r>
              <a:rPr lang="zh-CN" altLang="en-US" dirty="0" smtClean="0"/>
              <a:t>，输出</a:t>
            </a:r>
            <a:r>
              <a:rPr lang="zh-CN" altLang="en-US" dirty="0"/>
              <a:t>为</a:t>
            </a:r>
            <a:r>
              <a:rPr lang="en-US" altLang="zh-CN" dirty="0"/>
              <a:t>Vo</a:t>
            </a:r>
            <a:r>
              <a:rPr lang="zh-CN" altLang="en-US" dirty="0"/>
              <a:t>＝</a:t>
            </a:r>
            <a:r>
              <a:rPr lang="en-US" altLang="zh-CN" dirty="0"/>
              <a:t>Vi</a:t>
            </a:r>
            <a:r>
              <a:rPr lang="zh-CN" altLang="en-US" dirty="0" smtClean="0"/>
              <a:t>；</a:t>
            </a:r>
            <a:endParaRPr lang="en-US" altLang="zh-CN" dirty="0" smtClean="0"/>
          </a:p>
          <a:p>
            <a:pPr lvl="1"/>
            <a:r>
              <a:rPr lang="zh-CN" altLang="en-US" dirty="0" smtClean="0"/>
              <a:t>若 </a:t>
            </a:r>
            <a:r>
              <a:rPr lang="en-US" altLang="zh-CN" dirty="0"/>
              <a:t>|V</a:t>
            </a:r>
            <a:r>
              <a:rPr lang="en-US" altLang="zh-CN" baseline="-25000" dirty="0"/>
              <a:t>GS(</a:t>
            </a:r>
            <a:r>
              <a:rPr lang="en-US" altLang="zh-CN" baseline="-25000" dirty="0" err="1"/>
              <a:t>th</a:t>
            </a:r>
            <a:r>
              <a:rPr lang="en-US" altLang="zh-CN" baseline="-25000" dirty="0"/>
              <a:t>)P</a:t>
            </a:r>
            <a:r>
              <a:rPr lang="en-US" altLang="zh-CN" dirty="0"/>
              <a:t>|&lt; V</a:t>
            </a:r>
            <a:r>
              <a:rPr lang="en-US" altLang="zh-CN" baseline="-25000" dirty="0"/>
              <a:t>i</a:t>
            </a:r>
            <a:r>
              <a:rPr lang="en-US" altLang="zh-CN" dirty="0"/>
              <a:t> &lt;  V</a:t>
            </a:r>
            <a:r>
              <a:rPr lang="en-US" altLang="zh-CN" baseline="-25000" dirty="0"/>
              <a:t>DD</a:t>
            </a:r>
            <a:r>
              <a:rPr lang="zh-CN" altLang="en-US" dirty="0" smtClean="0"/>
              <a:t>，</a:t>
            </a:r>
            <a:r>
              <a:rPr lang="en-US" altLang="zh-CN" dirty="0" smtClean="0"/>
              <a:t>T</a:t>
            </a:r>
            <a:r>
              <a:rPr lang="en-US" altLang="zh-CN" baseline="-25000" dirty="0" smtClean="0"/>
              <a:t>2</a:t>
            </a:r>
            <a:r>
              <a:rPr lang="zh-CN" altLang="en-US" dirty="0"/>
              <a:t>管导通，输出为</a:t>
            </a:r>
            <a:r>
              <a:rPr lang="en-US" altLang="zh-CN" dirty="0"/>
              <a:t>V</a:t>
            </a:r>
            <a:r>
              <a:rPr lang="en-US" altLang="zh-CN" baseline="-25000" dirty="0"/>
              <a:t>o</a:t>
            </a:r>
            <a:r>
              <a:rPr lang="zh-CN" altLang="en-US" dirty="0"/>
              <a:t>＝</a:t>
            </a:r>
            <a:r>
              <a:rPr lang="en-US" altLang="zh-CN" dirty="0"/>
              <a:t>V</a:t>
            </a:r>
            <a:r>
              <a:rPr lang="en-US" altLang="zh-CN" baseline="-25000" dirty="0"/>
              <a:t>i</a:t>
            </a:r>
            <a:r>
              <a:rPr lang="zh-CN" altLang="en-US" dirty="0"/>
              <a:t>。</a:t>
            </a:r>
          </a:p>
          <a:p>
            <a:pPr lvl="1"/>
            <a:endParaRPr lang="zh-CN" altLang="en-US" dirty="0"/>
          </a:p>
        </p:txBody>
      </p:sp>
      <p:sp>
        <p:nvSpPr>
          <p:cNvPr id="3" name="标题 2"/>
          <p:cNvSpPr>
            <a:spLocks noGrp="1"/>
          </p:cNvSpPr>
          <p:nvPr>
            <p:ph type="title"/>
          </p:nvPr>
        </p:nvSpPr>
        <p:spPr/>
        <p:txBody>
          <a:bodyPr/>
          <a:lstStyle/>
          <a:p>
            <a:r>
              <a:rPr lang="en-US" altLang="zh-CN" dirty="0" smtClean="0"/>
              <a:t>CMOS</a:t>
            </a:r>
            <a:r>
              <a:rPr lang="zh-CN" altLang="en-US" dirty="0" smtClean="0"/>
              <a:t>传输门工作原理</a:t>
            </a:r>
            <a:endParaRPr lang="zh-CN" altLang="en-US" dirty="0"/>
          </a:p>
        </p:txBody>
      </p:sp>
      <p:pic>
        <p:nvPicPr>
          <p:cNvPr id="7" name="Picture 6" descr="3-3-3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581" y="1412776"/>
            <a:ext cx="4392488" cy="2376264"/>
          </a:xfrm>
          <a:prstGeom prst="rect">
            <a:avLst/>
          </a:prstGeom>
          <a:ln>
            <a:noFill/>
          </a:ln>
          <a:effectLst>
            <a:outerShdw blurRad="292100" dist="139700" dir="2700000" algn="tl" rotWithShape="0">
              <a:srgbClr val="333333">
                <a:alpha val="65000"/>
              </a:srgbClr>
            </a:outerShdw>
          </a:effectLst>
          <a:extLst/>
        </p:spPr>
      </p:pic>
      <p:cxnSp>
        <p:nvCxnSpPr>
          <p:cNvPr id="9" name="直接箭头连接符 8"/>
          <p:cNvCxnSpPr/>
          <p:nvPr/>
        </p:nvCxnSpPr>
        <p:spPr>
          <a:xfrm>
            <a:off x="539552" y="5229200"/>
            <a:ext cx="3888432" cy="0"/>
          </a:xfrm>
          <a:prstGeom prst="straightConnector1">
            <a:avLst/>
          </a:prstGeom>
          <a:ln w="1905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283968" y="5589240"/>
            <a:ext cx="380232" cy="369332"/>
          </a:xfrm>
          <a:prstGeom prst="rect">
            <a:avLst/>
          </a:prstGeom>
          <a:noFill/>
        </p:spPr>
        <p:txBody>
          <a:bodyPr wrap="none" rtlCol="0">
            <a:spAutoFit/>
          </a:bodyPr>
          <a:lstStyle/>
          <a:p>
            <a:r>
              <a:rPr lang="en-US" altLang="zh-CN" dirty="0" smtClean="0"/>
              <a:t>V</a:t>
            </a:r>
            <a:r>
              <a:rPr lang="en-US" altLang="zh-CN" baseline="-25000" dirty="0" smtClean="0"/>
              <a:t>i</a:t>
            </a:r>
            <a:endParaRPr lang="zh-CN" altLang="en-US" dirty="0"/>
          </a:p>
        </p:txBody>
      </p:sp>
      <p:cxnSp>
        <p:nvCxnSpPr>
          <p:cNvPr id="12" name="直接连接符 11"/>
          <p:cNvCxnSpPr/>
          <p:nvPr/>
        </p:nvCxnSpPr>
        <p:spPr>
          <a:xfrm>
            <a:off x="539552" y="5013176"/>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4282" y="5431214"/>
            <a:ext cx="330540" cy="369332"/>
          </a:xfrm>
          <a:prstGeom prst="rect">
            <a:avLst/>
          </a:prstGeom>
          <a:noFill/>
        </p:spPr>
        <p:txBody>
          <a:bodyPr wrap="none" rtlCol="0">
            <a:spAutoFit/>
          </a:bodyPr>
          <a:lstStyle/>
          <a:p>
            <a:r>
              <a:rPr lang="en-US" altLang="zh-CN" dirty="0" smtClean="0"/>
              <a:t>0</a:t>
            </a:r>
            <a:endParaRPr lang="zh-CN" altLang="en-US" dirty="0"/>
          </a:p>
        </p:txBody>
      </p:sp>
      <p:cxnSp>
        <p:nvCxnSpPr>
          <p:cNvPr id="15" name="直接连接符 14"/>
          <p:cNvCxnSpPr/>
          <p:nvPr/>
        </p:nvCxnSpPr>
        <p:spPr>
          <a:xfrm>
            <a:off x="3131840" y="5013176"/>
            <a:ext cx="0" cy="216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483768" y="5450740"/>
            <a:ext cx="1136850" cy="307777"/>
          </a:xfrm>
          <a:prstGeom prst="rect">
            <a:avLst/>
          </a:prstGeom>
          <a:noFill/>
        </p:spPr>
        <p:txBody>
          <a:bodyPr wrap="none" rtlCol="0">
            <a:spAutoFit/>
          </a:bodyPr>
          <a:lstStyle/>
          <a:p>
            <a:r>
              <a:rPr lang="en-US" altLang="zh-CN" sz="1400" dirty="0" smtClean="0"/>
              <a:t>V</a:t>
            </a:r>
            <a:r>
              <a:rPr lang="en-US" altLang="zh-CN" sz="1400" baseline="-25000" dirty="0" smtClean="0"/>
              <a:t>DD</a:t>
            </a:r>
            <a:r>
              <a:rPr lang="en-US" altLang="zh-CN" sz="1400" dirty="0" smtClean="0"/>
              <a:t>-V</a:t>
            </a:r>
            <a:r>
              <a:rPr lang="en-US" altLang="zh-CN" sz="1400" baseline="-25000" dirty="0" smtClean="0"/>
              <a:t>GS(</a:t>
            </a:r>
            <a:r>
              <a:rPr lang="en-US" altLang="zh-CN" sz="1400" baseline="-25000" dirty="0" err="1" smtClean="0"/>
              <a:t>th</a:t>
            </a:r>
            <a:r>
              <a:rPr lang="en-US" altLang="zh-CN" sz="1400" baseline="-25000" dirty="0" smtClean="0"/>
              <a:t>)N</a:t>
            </a:r>
            <a:endParaRPr lang="zh-CN" altLang="en-US" sz="1400" dirty="0"/>
          </a:p>
        </p:txBody>
      </p:sp>
      <p:cxnSp>
        <p:nvCxnSpPr>
          <p:cNvPr id="19" name="直接连接符 18"/>
          <p:cNvCxnSpPr/>
          <p:nvPr/>
        </p:nvCxnSpPr>
        <p:spPr>
          <a:xfrm flipV="1">
            <a:off x="3707904" y="4797152"/>
            <a:ext cx="9106" cy="43204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68395" y="5477380"/>
            <a:ext cx="481222" cy="307777"/>
          </a:xfrm>
          <a:prstGeom prst="rect">
            <a:avLst/>
          </a:prstGeom>
          <a:noFill/>
        </p:spPr>
        <p:txBody>
          <a:bodyPr wrap="none" rtlCol="0">
            <a:spAutoFit/>
          </a:bodyPr>
          <a:lstStyle/>
          <a:p>
            <a:r>
              <a:rPr lang="en-US" altLang="zh-CN" sz="1400" dirty="0" smtClean="0"/>
              <a:t>V</a:t>
            </a:r>
            <a:r>
              <a:rPr lang="en-US" altLang="zh-CN" sz="1400" baseline="-25000" dirty="0" smtClean="0"/>
              <a:t>DD</a:t>
            </a:r>
            <a:endParaRPr lang="zh-CN" altLang="en-US" sz="2000" dirty="0"/>
          </a:p>
        </p:txBody>
      </p:sp>
      <p:cxnSp>
        <p:nvCxnSpPr>
          <p:cNvPr id="22" name="直接箭头连接符 21"/>
          <p:cNvCxnSpPr>
            <a:stCxn id="17" idx="0"/>
          </p:cNvCxnSpPr>
          <p:nvPr/>
        </p:nvCxnSpPr>
        <p:spPr>
          <a:xfrm flipV="1">
            <a:off x="3052193" y="5301208"/>
            <a:ext cx="79647" cy="149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0" idx="0"/>
          </p:cNvCxnSpPr>
          <p:nvPr/>
        </p:nvCxnSpPr>
        <p:spPr>
          <a:xfrm flipH="1" flipV="1">
            <a:off x="3707905" y="5301208"/>
            <a:ext cx="101101" cy="1761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56478" y="4797152"/>
            <a:ext cx="0" cy="42628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23483" y="5440585"/>
            <a:ext cx="848309" cy="307777"/>
          </a:xfrm>
          <a:prstGeom prst="rect">
            <a:avLst/>
          </a:prstGeom>
          <a:noFill/>
        </p:spPr>
        <p:txBody>
          <a:bodyPr wrap="none" rtlCol="0">
            <a:spAutoFit/>
          </a:bodyPr>
          <a:lstStyle/>
          <a:p>
            <a:r>
              <a:rPr lang="en-US" altLang="zh-CN" sz="1400" dirty="0" smtClean="0"/>
              <a:t>|V</a:t>
            </a:r>
            <a:r>
              <a:rPr lang="en-US" altLang="zh-CN" sz="1400" baseline="-25000" dirty="0" smtClean="0"/>
              <a:t>GS(</a:t>
            </a:r>
            <a:r>
              <a:rPr lang="en-US" altLang="zh-CN" sz="1400" baseline="-25000" dirty="0" err="1" smtClean="0"/>
              <a:t>th</a:t>
            </a:r>
            <a:r>
              <a:rPr lang="en-US" altLang="zh-CN" sz="1400" baseline="-25000" dirty="0" smtClean="0"/>
              <a:t>)P</a:t>
            </a:r>
            <a:r>
              <a:rPr lang="en-US" altLang="zh-CN" sz="1400" dirty="0" smtClean="0"/>
              <a:t>|</a:t>
            </a:r>
            <a:endParaRPr lang="zh-CN" altLang="en-US" sz="1400" dirty="0"/>
          </a:p>
        </p:txBody>
      </p:sp>
      <p:cxnSp>
        <p:nvCxnSpPr>
          <p:cNvPr id="31" name="直接箭头连接符 30"/>
          <p:cNvCxnSpPr>
            <a:stCxn id="29" idx="0"/>
          </p:cNvCxnSpPr>
          <p:nvPr/>
        </p:nvCxnSpPr>
        <p:spPr>
          <a:xfrm flipH="1" flipV="1">
            <a:off x="1056478" y="5301208"/>
            <a:ext cx="91160" cy="1393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065584" y="4365104"/>
            <a:ext cx="265142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a:t>
            </a:r>
            <a:r>
              <a:rPr lang="en-US" altLang="zh-CN" baseline="-25000" dirty="0" smtClean="0"/>
              <a:t>2</a:t>
            </a:r>
            <a:r>
              <a:rPr lang="zh-CN" altLang="en-US" dirty="0" smtClean="0"/>
              <a:t>导通区域</a:t>
            </a:r>
            <a:endParaRPr lang="zh-CN" altLang="en-US" dirty="0"/>
          </a:p>
        </p:txBody>
      </p:sp>
    </p:spTree>
    <p:extLst>
      <p:ext uri="{BB962C8B-B14F-4D97-AF65-F5344CB8AC3E}">
        <p14:creationId xmlns:p14="http://schemas.microsoft.com/office/powerpoint/2010/main" val="403443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CMOS</a:t>
            </a:r>
            <a:r>
              <a:rPr lang="zh-CN" altLang="en-US" dirty="0" smtClean="0"/>
              <a:t>双向模拟开关</a:t>
            </a:r>
            <a:endParaRPr lang="zh-CN" altLang="en-US" dirty="0"/>
          </a:p>
        </p:txBody>
      </p:sp>
      <p:pic>
        <p:nvPicPr>
          <p:cNvPr id="5" name="Picture 6" descr="3-3-38"/>
          <p:cNvPicPr>
            <a:picLocks noChangeAspect="1" noChangeArrowheads="1"/>
          </p:cNvPicPr>
          <p:nvPr/>
        </p:nvPicPr>
        <p:blipFill>
          <a:blip r:embed="rId4" cstate="print">
            <a:extLst>
              <a:ext uri="{28A0092B-C50C-407E-A947-70E740481C1C}">
                <a14:useLocalDpi xmlns:a14="http://schemas.microsoft.com/office/drawing/2010/main" val="0"/>
              </a:ext>
            </a:extLst>
          </a:blip>
          <a:srcRect b="7553"/>
          <a:stretch>
            <a:fillRect/>
          </a:stretch>
        </p:blipFill>
        <p:spPr bwMode="auto">
          <a:xfrm>
            <a:off x="1317441" y="1628800"/>
            <a:ext cx="6337399" cy="1424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7" name="对象 6"/>
          <p:cNvGraphicFramePr>
            <a:graphicFrameLocks noChangeAspect="1"/>
          </p:cNvGraphicFramePr>
          <p:nvPr>
            <p:extLst>
              <p:ext uri="{D42A27DB-BD31-4B8C-83A1-F6EECF244321}">
                <p14:modId xmlns:p14="http://schemas.microsoft.com/office/powerpoint/2010/main" val="2597063815"/>
              </p:ext>
            </p:extLst>
          </p:nvPr>
        </p:nvGraphicFramePr>
        <p:xfrm>
          <a:off x="1475656" y="3429000"/>
          <a:ext cx="3527425" cy="2941637"/>
        </p:xfrm>
        <a:graphic>
          <a:graphicData uri="http://schemas.openxmlformats.org/presentationml/2006/ole">
            <mc:AlternateContent xmlns:mc="http://schemas.openxmlformats.org/markup-compatibility/2006">
              <mc:Choice xmlns:v="urn:schemas-microsoft-com:vml" Requires="v">
                <p:oleObj spid="_x0000_s31783" name="Visio" r:id="rId5" imgW="3527820" imgH="2942147" progId="Visio.Drawing.11">
                  <p:embed/>
                </p:oleObj>
              </mc:Choice>
              <mc:Fallback>
                <p:oleObj name="Visio" r:id="rId5" imgW="3527820" imgH="2942147" progId="Visio.Drawing.11">
                  <p:embed/>
                  <p:pic>
                    <p:nvPicPr>
                      <p:cNvPr id="0" name=""/>
                      <p:cNvPicPr/>
                      <p:nvPr/>
                    </p:nvPicPr>
                    <p:blipFill>
                      <a:blip r:embed="rId6"/>
                      <a:stretch>
                        <a:fillRect/>
                      </a:stretch>
                    </p:blipFill>
                    <p:spPr>
                      <a:xfrm>
                        <a:off x="1475656" y="3429000"/>
                        <a:ext cx="3527425" cy="2941637"/>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665861007"/>
              </p:ext>
            </p:extLst>
          </p:nvPr>
        </p:nvGraphicFramePr>
        <p:xfrm>
          <a:off x="5004047" y="3933056"/>
          <a:ext cx="2664992" cy="1564234"/>
        </p:xfrm>
        <a:graphic>
          <a:graphicData uri="http://schemas.openxmlformats.org/presentationml/2006/ole">
            <mc:AlternateContent xmlns:mc="http://schemas.openxmlformats.org/markup-compatibility/2006">
              <mc:Choice xmlns:v="urn:schemas-microsoft-com:vml" Requires="v">
                <p:oleObj spid="_x0000_s31784" name="公式" r:id="rId7" imgW="1168200" imgH="685800" progId="Equation.3">
                  <p:embed/>
                </p:oleObj>
              </mc:Choice>
              <mc:Fallback>
                <p:oleObj name="公式" r:id="rId7" imgW="1168200" imgH="685800" progId="Equation.3">
                  <p:embed/>
                  <p:pic>
                    <p:nvPicPr>
                      <p:cNvPr id="0" name=""/>
                      <p:cNvPicPr/>
                      <p:nvPr/>
                    </p:nvPicPr>
                    <p:blipFill>
                      <a:blip r:embed="rId8"/>
                      <a:stretch>
                        <a:fillRect/>
                      </a:stretch>
                    </p:blipFill>
                    <p:spPr>
                      <a:xfrm>
                        <a:off x="5004047" y="3933056"/>
                        <a:ext cx="2664992" cy="1564234"/>
                      </a:xfrm>
                      <a:prstGeom prst="rect">
                        <a:avLst/>
                      </a:prstGeom>
                    </p:spPr>
                  </p:pic>
                </p:oleObj>
              </mc:Fallback>
            </mc:AlternateContent>
          </a:graphicData>
        </a:graphic>
      </p:graphicFrame>
      <p:sp>
        <p:nvSpPr>
          <p:cNvPr id="11" name="TextBox 10"/>
          <p:cNvSpPr txBox="1"/>
          <p:nvPr/>
        </p:nvSpPr>
        <p:spPr>
          <a:xfrm>
            <a:off x="5148064" y="5692606"/>
            <a:ext cx="2159566" cy="369332"/>
          </a:xfrm>
          <a:prstGeom prst="rect">
            <a:avLst/>
          </a:prstGeom>
          <a:noFill/>
        </p:spPr>
        <p:txBody>
          <a:bodyPr wrap="none" rtlCol="0">
            <a:spAutoFit/>
          </a:bodyPr>
          <a:lstStyle/>
          <a:p>
            <a:r>
              <a:rPr lang="zh-CN" altLang="en-US" dirty="0" smtClean="0"/>
              <a:t>电压传输系数</a:t>
            </a:r>
            <a:r>
              <a:rPr lang="en-US" altLang="zh-CN" dirty="0" smtClean="0"/>
              <a:t>K</a:t>
            </a:r>
            <a:r>
              <a:rPr lang="en-US" altLang="zh-CN" baseline="-25000" dirty="0" smtClean="0"/>
              <a:t>TG</a:t>
            </a:r>
            <a:r>
              <a:rPr lang="zh-CN" altLang="en-US" dirty="0" smtClean="0"/>
              <a:t>。</a:t>
            </a:r>
            <a:endParaRPr lang="zh-CN" altLang="en-US" baseline="-25000" dirty="0"/>
          </a:p>
        </p:txBody>
      </p:sp>
    </p:spTree>
    <p:extLst>
      <p:ext uri="{BB962C8B-B14F-4D97-AF65-F5344CB8AC3E}">
        <p14:creationId xmlns:p14="http://schemas.microsoft.com/office/powerpoint/2010/main" val="8952107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使用</a:t>
            </a:r>
            <a:r>
              <a:rPr lang="en-US" altLang="zh-CN" dirty="0" smtClean="0"/>
              <a:t>CMOS</a:t>
            </a:r>
            <a:r>
              <a:rPr lang="zh-CN" altLang="en-US" dirty="0" smtClean="0"/>
              <a:t>传输门实现逻辑运算</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903569414"/>
              </p:ext>
            </p:extLst>
          </p:nvPr>
        </p:nvGraphicFramePr>
        <p:xfrm>
          <a:off x="1042988" y="1558925"/>
          <a:ext cx="6413500" cy="4314825"/>
        </p:xfrm>
        <a:graphic>
          <a:graphicData uri="http://schemas.openxmlformats.org/presentationml/2006/ole">
            <mc:AlternateContent xmlns:mc="http://schemas.openxmlformats.org/markup-compatibility/2006">
              <mc:Choice xmlns:v="urn:schemas-microsoft-com:vml" Requires="v">
                <p:oleObj spid="_x0000_s32790" name="Visio" r:id="rId4" imgW="5733180" imgH="3862477" progId="Visio.Drawing.11">
                  <p:embed/>
                </p:oleObj>
              </mc:Choice>
              <mc:Fallback>
                <p:oleObj name="Visio" r:id="rId4" imgW="5733180" imgH="3862477" progId="Visio.Drawing.11">
                  <p:embed/>
                  <p:pic>
                    <p:nvPicPr>
                      <p:cNvPr id="0" name=""/>
                      <p:cNvPicPr/>
                      <p:nvPr/>
                    </p:nvPicPr>
                    <p:blipFill>
                      <a:blip r:embed="rId5"/>
                      <a:stretch>
                        <a:fillRect/>
                      </a:stretch>
                    </p:blipFill>
                    <p:spPr>
                      <a:xfrm>
                        <a:off x="1042988" y="1558925"/>
                        <a:ext cx="6413500" cy="43148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TextBox 5"/>
              <p:cNvSpPr txBox="1"/>
              <p:nvPr/>
            </p:nvSpPr>
            <p:spPr>
              <a:xfrm>
                <a:off x="4499992" y="4508976"/>
                <a:ext cx="2232248" cy="5241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a:rPr>
                        <m:t>𝑌</m:t>
                      </m:r>
                      <m:r>
                        <a:rPr lang="en-US" altLang="zh-CN" sz="2800" b="0" i="1" smtClean="0">
                          <a:latin typeface="Cambria Math"/>
                        </a:rPr>
                        <m:t>=</m:t>
                      </m:r>
                      <m:acc>
                        <m:accPr>
                          <m:chr m:val="̅"/>
                          <m:ctrlPr>
                            <a:rPr lang="en-US" altLang="zh-CN" sz="2800" b="0" i="1" smtClean="0">
                              <a:latin typeface="Cambria Math"/>
                            </a:rPr>
                          </m:ctrlPr>
                        </m:accPr>
                        <m:e>
                          <m:r>
                            <a:rPr lang="en-US" altLang="zh-CN" sz="2800" b="0" i="1" smtClean="0">
                              <a:latin typeface="Cambria Math"/>
                            </a:rPr>
                            <m:t>𝐴</m:t>
                          </m:r>
                          <m:r>
                            <a:rPr lang="en-US" altLang="zh-CN" sz="2800" b="0" i="1" smtClean="0">
                              <a:latin typeface="Cambria Math"/>
                            </a:rPr>
                            <m:t>+</m:t>
                          </m:r>
                          <m:r>
                            <a:rPr lang="en-US" altLang="zh-CN" sz="2800" b="0" i="1" smtClean="0">
                              <a:latin typeface="Cambria Math"/>
                            </a:rPr>
                            <m:t>𝐵</m:t>
                          </m:r>
                        </m:e>
                      </m:acc>
                    </m:oMath>
                  </m:oMathPara>
                </a14:m>
                <a:endParaRPr lang="zh-CN" alt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499992" y="4508976"/>
                <a:ext cx="2232248" cy="524118"/>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7723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3682752" cy="4525963"/>
          </a:xfrm>
        </p:spPr>
        <p:txBody>
          <a:bodyPr/>
          <a:lstStyle/>
          <a:p>
            <a:r>
              <a:rPr lang="zh-CN" altLang="zh-CN" dirty="0"/>
              <a:t>为了满足输出电平的变换，输出大负载电流，以及实现“线与”功能，将</a:t>
            </a:r>
            <a:r>
              <a:rPr lang="en-US" altLang="zh-CN" dirty="0"/>
              <a:t>CMOS</a:t>
            </a:r>
            <a:r>
              <a:rPr lang="zh-CN" altLang="zh-CN" dirty="0"/>
              <a:t>门电路的输出级做成漏极开路的形式，称为漏极开路输出的门电路。</a:t>
            </a:r>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漏极</a:t>
            </a:r>
            <a:r>
              <a:rPr lang="zh-CN" altLang="en-US" dirty="0"/>
              <a:t>开路门（</a:t>
            </a:r>
            <a:r>
              <a:rPr lang="en-US" altLang="zh-CN" dirty="0"/>
              <a:t>OD</a:t>
            </a:r>
            <a:r>
              <a:rPr lang="zh-CN" altLang="en-US" dirty="0"/>
              <a:t>输出门：</a:t>
            </a:r>
            <a:r>
              <a:rPr lang="en-US" altLang="zh-CN" dirty="0"/>
              <a:t>Open-Drain Output</a:t>
            </a:r>
            <a:r>
              <a:rPr lang="zh-CN" altLang="en-US" dirty="0"/>
              <a:t>）</a:t>
            </a:r>
          </a:p>
        </p:txBody>
      </p:sp>
      <p:pic>
        <p:nvPicPr>
          <p:cNvPr id="4" name="Picture 7" descr="3-3-31"/>
          <p:cNvPicPr/>
          <p:nvPr/>
        </p:nvPicPr>
        <p:blipFill>
          <a:blip r:embed="rId4" cstate="print">
            <a:extLst>
              <a:ext uri="{28A0092B-C50C-407E-A947-70E740481C1C}">
                <a14:useLocalDpi xmlns:a14="http://schemas.microsoft.com/office/drawing/2010/main" val="0"/>
              </a:ext>
            </a:extLst>
          </a:blip>
          <a:srcRect r="19443"/>
          <a:stretch>
            <a:fillRect/>
          </a:stretch>
        </p:blipFill>
        <p:spPr bwMode="auto">
          <a:xfrm>
            <a:off x="4499992" y="1268760"/>
            <a:ext cx="4176395" cy="3286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11" descr="3-3-31b"/>
          <p:cNvPicPr/>
          <p:nvPr/>
        </p:nvPicPr>
        <p:blipFill>
          <a:blip r:embed="rId5" cstate="print">
            <a:extLst>
              <a:ext uri="{28A0092B-C50C-407E-A947-70E740481C1C}">
                <a14:useLocalDpi xmlns:a14="http://schemas.microsoft.com/office/drawing/2010/main" val="0"/>
              </a:ext>
            </a:extLst>
          </a:blip>
          <a:srcRect r="5171" b="69974"/>
          <a:stretch>
            <a:fillRect/>
          </a:stretch>
        </p:blipFill>
        <p:spPr bwMode="auto">
          <a:xfrm>
            <a:off x="3203848" y="5052392"/>
            <a:ext cx="2072640" cy="819150"/>
          </a:xfrm>
          <a:prstGeom prst="rect">
            <a:avLst/>
          </a:prstGeom>
          <a:ln>
            <a:noFill/>
          </a:ln>
          <a:effectLst>
            <a:outerShdw blurRad="292100" dist="139700" dir="2700000" algn="tl" rotWithShape="0">
              <a:srgbClr val="333333">
                <a:alpha val="65000"/>
              </a:srgbClr>
            </a:outerShdw>
          </a:effectLst>
          <a:extLst/>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897862748"/>
              </p:ext>
            </p:extLst>
          </p:nvPr>
        </p:nvGraphicFramePr>
        <p:xfrm>
          <a:off x="5652120" y="4797152"/>
          <a:ext cx="3152775" cy="1714500"/>
        </p:xfrm>
        <a:graphic>
          <a:graphicData uri="http://schemas.openxmlformats.org/presentationml/2006/ole">
            <mc:AlternateContent xmlns:mc="http://schemas.openxmlformats.org/markup-compatibility/2006">
              <mc:Choice xmlns:v="urn:schemas-microsoft-com:vml" Requires="v">
                <p:oleObj spid="_x0000_s23602" name="Visio" r:id="rId6" imgW="2182140" imgH="1183706" progId="Visio.Drawing.11">
                  <p:embed/>
                </p:oleObj>
              </mc:Choice>
              <mc:Fallback>
                <p:oleObj name="Visio" r:id="rId6" imgW="2182140" imgH="1183706" progId="Visio.Drawing.11">
                  <p:embed/>
                  <p:pic>
                    <p:nvPicPr>
                      <p:cNvPr id="0" name="Object 1"/>
                      <p:cNvPicPr>
                        <a:picLocks noChangeAspect="1" noChangeArrowheads="1"/>
                      </p:cNvPicPr>
                      <p:nvPr/>
                    </p:nvPicPr>
                    <p:blipFill>
                      <a:blip r:embed="rId7"/>
                      <a:srcRect/>
                      <a:stretch>
                        <a:fillRect/>
                      </a:stretch>
                    </p:blipFill>
                    <p:spPr bwMode="auto">
                      <a:xfrm>
                        <a:off x="5652120" y="4797152"/>
                        <a:ext cx="3152775" cy="171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71203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OD</a:t>
            </a:r>
            <a:r>
              <a:rPr lang="zh-CN" altLang="en-US" dirty="0" smtClean="0"/>
              <a:t>门工作电路</a:t>
            </a:r>
            <a:endParaRPr lang="zh-CN" altLang="en-US" dirty="0"/>
          </a:p>
        </p:txBody>
      </p:sp>
      <p:pic>
        <p:nvPicPr>
          <p:cNvPr id="4" name="Picture 9" descr="3-3-31"/>
          <p:cNvPicPr/>
          <p:nvPr/>
        </p:nvPicPr>
        <p:blipFill>
          <a:blip r:embed="rId3" cstate="print">
            <a:extLst>
              <a:ext uri="{28A0092B-C50C-407E-A947-70E740481C1C}">
                <a14:useLocalDpi xmlns:a14="http://schemas.microsoft.com/office/drawing/2010/main" val="0"/>
              </a:ext>
            </a:extLst>
          </a:blip>
          <a:srcRect b="3575"/>
          <a:stretch>
            <a:fillRect/>
          </a:stretch>
        </p:blipFill>
        <p:spPr bwMode="auto">
          <a:xfrm>
            <a:off x="755576" y="2060848"/>
            <a:ext cx="3456384" cy="2736304"/>
          </a:xfrm>
          <a:prstGeom prst="rect">
            <a:avLst/>
          </a:prstGeom>
          <a:ln>
            <a:noFill/>
          </a:ln>
          <a:effectLst>
            <a:outerShdw blurRad="292100" dist="139700" dir="2700000" algn="tl" rotWithShape="0">
              <a:srgbClr val="333333">
                <a:alpha val="65000"/>
              </a:srgbClr>
            </a:outerShdw>
          </a:effectLst>
        </p:spPr>
      </p:pic>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2708920"/>
            <a:ext cx="272415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6807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用</a:t>
            </a:r>
            <a:r>
              <a:rPr lang="en-US" altLang="zh-CN" dirty="0" smtClean="0"/>
              <a:t>OD</a:t>
            </a:r>
            <a:r>
              <a:rPr lang="zh-CN" altLang="en-US" dirty="0" smtClean="0"/>
              <a:t>门实现线与</a:t>
            </a:r>
            <a:endParaRPr lang="zh-CN" altLang="en-US" dirty="0"/>
          </a:p>
        </p:txBody>
      </p:sp>
      <p:pic>
        <p:nvPicPr>
          <p:cNvPr id="4" name="Picture 15" descr="3-3-32b"/>
          <p:cNvPicPr>
            <a:picLocks noChangeAspect="1" noChangeArrowheads="1"/>
          </p:cNvPicPr>
          <p:nvPr/>
        </p:nvPicPr>
        <p:blipFill>
          <a:blip r:embed="rId3" cstate="print">
            <a:extLst>
              <a:ext uri="{28A0092B-C50C-407E-A947-70E740481C1C}">
                <a14:useLocalDpi xmlns:a14="http://schemas.microsoft.com/office/drawing/2010/main" val="0"/>
              </a:ext>
            </a:extLst>
          </a:blip>
          <a:srcRect b="25970"/>
          <a:stretch>
            <a:fillRect/>
          </a:stretch>
        </p:blipFill>
        <p:spPr bwMode="auto">
          <a:xfrm>
            <a:off x="1115616" y="1844824"/>
            <a:ext cx="3671888" cy="309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矩形 4"/>
              <p:cNvSpPr/>
              <p:nvPr/>
            </p:nvSpPr>
            <p:spPr>
              <a:xfrm>
                <a:off x="3491880" y="5425222"/>
                <a:ext cx="4751494" cy="472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a:rPr>
                        <m:t>Y</m:t>
                      </m:r>
                      <m:r>
                        <a:rPr lang="en-US" altLang="zh-CN" sz="2400" smtClean="0">
                          <a:latin typeface="Cambria Math"/>
                        </a:rPr>
                        <m:t>=</m:t>
                      </m:r>
                      <m:sSub>
                        <m:sSubPr>
                          <m:ctrlPr>
                            <a:rPr lang="zh-CN" altLang="zh-CN" sz="2400" i="1">
                              <a:latin typeface="Cambria Math"/>
                            </a:rPr>
                          </m:ctrlPr>
                        </m:sSubPr>
                        <m:e>
                          <m:r>
                            <a:rPr lang="en-US" altLang="zh-CN" sz="2400" i="1">
                              <a:latin typeface="Cambria Math"/>
                            </a:rPr>
                            <m:t>𝑌</m:t>
                          </m:r>
                        </m:e>
                        <m:sub>
                          <m:r>
                            <a:rPr lang="en-US" altLang="zh-CN" sz="2400" i="1">
                              <a:latin typeface="Cambria Math"/>
                            </a:rPr>
                            <m:t>1</m:t>
                          </m:r>
                        </m:sub>
                      </m:sSub>
                      <m:sSub>
                        <m:sSubPr>
                          <m:ctrlPr>
                            <a:rPr lang="zh-CN" altLang="zh-CN" sz="2400" i="1">
                              <a:latin typeface="Cambria Math"/>
                            </a:rPr>
                          </m:ctrlPr>
                        </m:sSubPr>
                        <m:e>
                          <m:r>
                            <a:rPr lang="en-US" altLang="zh-CN" sz="2400" i="1">
                              <a:latin typeface="Cambria Math"/>
                            </a:rPr>
                            <m:t>𝑌</m:t>
                          </m:r>
                        </m:e>
                        <m:sub>
                          <m:r>
                            <a:rPr lang="en-US" altLang="zh-CN" sz="2400" i="1">
                              <a:latin typeface="Cambria Math"/>
                            </a:rPr>
                            <m:t>2</m:t>
                          </m:r>
                        </m:sub>
                      </m:sSub>
                      <m:r>
                        <a:rPr lang="en-US" altLang="zh-CN" sz="2400" i="1">
                          <a:latin typeface="Cambria Math"/>
                        </a:rPr>
                        <m:t>=</m:t>
                      </m:r>
                      <m:acc>
                        <m:accPr>
                          <m:chr m:val="̅"/>
                          <m:ctrlPr>
                            <a:rPr lang="zh-CN" altLang="zh-CN" sz="2400" i="1">
                              <a:latin typeface="Cambria Math"/>
                            </a:rPr>
                          </m:ctrlPr>
                        </m:accPr>
                        <m:e>
                          <m:r>
                            <a:rPr lang="en-US" altLang="zh-CN" sz="2400" i="1">
                              <a:latin typeface="Cambria Math"/>
                            </a:rPr>
                            <m:t>𝐴𝐵</m:t>
                          </m:r>
                        </m:e>
                      </m:acc>
                      <m:r>
                        <a:rPr lang="en-US" altLang="zh-CN" sz="2400" i="1">
                          <a:latin typeface="Cambria Math"/>
                        </a:rPr>
                        <m:t>∙</m:t>
                      </m:r>
                      <m:acc>
                        <m:accPr>
                          <m:chr m:val="̅"/>
                          <m:ctrlPr>
                            <a:rPr lang="zh-CN" altLang="zh-CN" sz="2400" i="1">
                              <a:latin typeface="Cambria Math"/>
                            </a:rPr>
                          </m:ctrlPr>
                        </m:accPr>
                        <m:e>
                          <m:r>
                            <a:rPr lang="en-US" altLang="zh-CN" sz="2400" i="1">
                              <a:latin typeface="Cambria Math"/>
                            </a:rPr>
                            <m:t>𝐶𝐷</m:t>
                          </m:r>
                        </m:e>
                      </m:acc>
                      <m:r>
                        <a:rPr lang="en-US" altLang="zh-CN" sz="2400" b="0" i="1" smtClean="0">
                          <a:latin typeface="Cambria Math"/>
                        </a:rPr>
                        <m:t>=</m:t>
                      </m:r>
                      <m:acc>
                        <m:accPr>
                          <m:chr m:val="̅"/>
                          <m:ctrlPr>
                            <a:rPr lang="en-US" altLang="zh-CN" sz="2400" b="0" i="1" smtClean="0">
                              <a:latin typeface="Cambria Math"/>
                            </a:rPr>
                          </m:ctrlPr>
                        </m:accPr>
                        <m:e>
                          <m:r>
                            <a:rPr lang="en-US" altLang="zh-CN" sz="2400" b="0" i="1" smtClean="0">
                              <a:latin typeface="Cambria Math"/>
                            </a:rPr>
                            <m:t>(</m:t>
                          </m:r>
                          <m:r>
                            <a:rPr lang="en-US" altLang="zh-CN" sz="2400" b="0" i="1" smtClean="0">
                              <a:latin typeface="Cambria Math"/>
                            </a:rPr>
                            <m:t>𝐴𝐵</m:t>
                          </m:r>
                          <m:r>
                            <a:rPr lang="en-US" altLang="zh-CN" sz="2400" b="0" i="1" smtClean="0">
                              <a:latin typeface="Cambria Math"/>
                            </a:rPr>
                            <m:t>+</m:t>
                          </m:r>
                          <m:r>
                            <a:rPr lang="en-US" altLang="zh-CN" sz="2400" b="0" i="1" smtClean="0">
                              <a:latin typeface="Cambria Math"/>
                            </a:rPr>
                            <m:t>𝐶𝐷</m:t>
                          </m:r>
                          <m:r>
                            <a:rPr lang="en-US" altLang="zh-CN" sz="2400" b="0" i="1" smtClean="0">
                              <a:latin typeface="Cambria Math"/>
                            </a:rPr>
                            <m:t>)</m:t>
                          </m:r>
                        </m:e>
                      </m:acc>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3491880" y="5425222"/>
                <a:ext cx="4751494" cy="472052"/>
              </a:xfrm>
              <a:prstGeom prst="rect">
                <a:avLst/>
              </a:prstGeom>
              <a:blipFill rotWithShape="1">
                <a:blip r:embed="rId4"/>
                <a:stretch>
                  <a:fillRect b="-14286"/>
                </a:stretch>
              </a:blipFill>
            </p:spPr>
            <p:txBody>
              <a:bodyPr/>
              <a:lstStyle/>
              <a:p>
                <a:r>
                  <a:rPr lang="zh-CN" altLang="en-US">
                    <a:noFill/>
                  </a:rPr>
                  <a:t> </a:t>
                </a:r>
              </a:p>
            </p:txBody>
          </p:sp>
        </mc:Fallback>
      </mc:AlternateContent>
      <p:sp>
        <p:nvSpPr>
          <p:cNvPr id="6" name="TextBox 5"/>
          <p:cNvSpPr txBox="1"/>
          <p:nvPr/>
        </p:nvSpPr>
        <p:spPr>
          <a:xfrm>
            <a:off x="4967380" y="6006399"/>
            <a:ext cx="1800493" cy="369332"/>
          </a:xfrm>
          <a:prstGeom prst="rect">
            <a:avLst/>
          </a:prstGeom>
          <a:noFill/>
        </p:spPr>
        <p:txBody>
          <a:bodyPr wrap="none" rtlCol="0">
            <a:spAutoFit/>
          </a:bodyPr>
          <a:lstStyle/>
          <a:p>
            <a:r>
              <a:rPr lang="zh-CN" altLang="en-US" dirty="0"/>
              <a:t>实现与或非运算</a:t>
            </a:r>
          </a:p>
        </p:txBody>
      </p:sp>
    </p:spTree>
    <p:extLst>
      <p:ext uri="{BB962C8B-B14F-4D97-AF65-F5344CB8AC3E}">
        <p14:creationId xmlns:p14="http://schemas.microsoft.com/office/powerpoint/2010/main" val="95967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使用</a:t>
            </a:r>
            <a:r>
              <a:rPr lang="en-US" altLang="zh-CN" dirty="0" smtClean="0"/>
              <a:t>OD</a:t>
            </a:r>
            <a:r>
              <a:rPr lang="zh-CN" altLang="en-US" dirty="0" smtClean="0"/>
              <a:t>门实现电平转换</a:t>
            </a:r>
            <a:endParaRPr lang="zh-CN" altLang="en-US" dirty="0"/>
          </a:p>
        </p:txBody>
      </p:sp>
      <p:graphicFrame>
        <p:nvGraphicFramePr>
          <p:cNvPr id="6" name="内容占位符 5"/>
          <p:cNvGraphicFramePr>
            <a:graphicFrameLocks noGrp="1" noChangeAspect="1"/>
          </p:cNvGraphicFramePr>
          <p:nvPr>
            <p:ph idx="1"/>
            <p:extLst>
              <p:ext uri="{D42A27DB-BD31-4B8C-83A1-F6EECF244321}">
                <p14:modId xmlns:p14="http://schemas.microsoft.com/office/powerpoint/2010/main" val="3068910397"/>
              </p:ext>
            </p:extLst>
          </p:nvPr>
        </p:nvGraphicFramePr>
        <p:xfrm>
          <a:off x="1475656" y="1772816"/>
          <a:ext cx="5849316" cy="3744416"/>
        </p:xfrm>
        <a:graphic>
          <a:graphicData uri="http://schemas.openxmlformats.org/presentationml/2006/ole">
            <mc:AlternateContent xmlns:mc="http://schemas.openxmlformats.org/markup-compatibility/2006">
              <mc:Choice xmlns:v="urn:schemas-microsoft-com:vml" Requires="v">
                <p:oleObj spid="_x0000_s29719" name="Visio" r:id="rId4" imgW="4064580" imgH="2602482" progId="Visio.Drawing.11">
                  <p:embed/>
                </p:oleObj>
              </mc:Choice>
              <mc:Fallback>
                <p:oleObj name="Visio" r:id="rId4" imgW="4064580" imgH="2602482" progId="Visio.Drawing.11">
                  <p:embed/>
                  <p:pic>
                    <p:nvPicPr>
                      <p:cNvPr id="0" name=""/>
                      <p:cNvPicPr/>
                      <p:nvPr/>
                    </p:nvPicPr>
                    <p:blipFill>
                      <a:blip r:embed="rId5"/>
                      <a:stretch>
                        <a:fillRect/>
                      </a:stretch>
                    </p:blipFill>
                    <p:spPr>
                      <a:xfrm>
                        <a:off x="1475656" y="1772816"/>
                        <a:ext cx="5849316" cy="3744416"/>
                      </a:xfrm>
                      <a:prstGeom prst="rect">
                        <a:avLst/>
                      </a:prstGeom>
                    </p:spPr>
                  </p:pic>
                </p:oleObj>
              </mc:Fallback>
            </mc:AlternateContent>
          </a:graphicData>
        </a:graphic>
      </p:graphicFrame>
      <p:sp>
        <p:nvSpPr>
          <p:cNvPr id="7" name="TextBox 6"/>
          <p:cNvSpPr txBox="1"/>
          <p:nvPr/>
        </p:nvSpPr>
        <p:spPr>
          <a:xfrm>
            <a:off x="3635896" y="4964398"/>
            <a:ext cx="2489784" cy="369332"/>
          </a:xfrm>
          <a:prstGeom prst="rect">
            <a:avLst/>
          </a:prstGeom>
          <a:noFill/>
        </p:spPr>
        <p:txBody>
          <a:bodyPr wrap="none" rtlCol="0">
            <a:spAutoFit/>
          </a:bodyPr>
          <a:lstStyle/>
          <a:p>
            <a:r>
              <a:rPr lang="zh-CN" altLang="en-US" dirty="0" smtClean="0"/>
              <a:t>如何计算上拉电阻</a:t>
            </a:r>
            <a:r>
              <a:rPr lang="en-US" altLang="zh-CN" dirty="0" smtClean="0"/>
              <a:t>R</a:t>
            </a:r>
            <a:r>
              <a:rPr lang="en-US" altLang="zh-CN" baseline="-25000" dirty="0" smtClean="0"/>
              <a:t>L</a:t>
            </a:r>
            <a:r>
              <a:rPr lang="zh-CN" altLang="en-US" dirty="0" smtClean="0"/>
              <a:t>？</a:t>
            </a:r>
            <a:endParaRPr lang="zh-CN" altLang="en-US" dirty="0"/>
          </a:p>
        </p:txBody>
      </p:sp>
    </p:spTree>
    <p:extLst>
      <p:ext uri="{BB962C8B-B14F-4D97-AF65-F5344CB8AC3E}">
        <p14:creationId xmlns:p14="http://schemas.microsoft.com/office/powerpoint/2010/main" val="4214212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4114800" cy="4525963"/>
          </a:xfrm>
        </p:spPr>
        <p:txBody>
          <a:bodyPr>
            <a:normAutofit fontScale="92500"/>
          </a:bodyPr>
          <a:lstStyle/>
          <a:p>
            <a:r>
              <a:rPr lang="zh-CN" altLang="en-US" dirty="0" smtClean="0"/>
              <a:t>在</a:t>
            </a:r>
            <a:r>
              <a:rPr lang="zh-CN" altLang="en-US" dirty="0"/>
              <a:t>弱电数字系统中，形成的规范是</a:t>
            </a:r>
            <a:r>
              <a:rPr lang="en-US" altLang="zh-CN" dirty="0"/>
              <a:t>5v</a:t>
            </a:r>
            <a:r>
              <a:rPr lang="zh-CN" altLang="en-US" dirty="0"/>
              <a:t>为高电平，</a:t>
            </a:r>
            <a:r>
              <a:rPr lang="en-US" altLang="zh-CN" dirty="0"/>
              <a:t>0v</a:t>
            </a:r>
            <a:r>
              <a:rPr lang="zh-CN" altLang="en-US" dirty="0"/>
              <a:t>为低电平。但一般在高低电平的某个允许范围内都认为具有明确的逻辑状态。</a:t>
            </a:r>
            <a:r>
              <a:rPr lang="zh-CN" altLang="en-US" dirty="0" smtClean="0"/>
              <a:t>如图</a:t>
            </a:r>
            <a:r>
              <a:rPr lang="zh-CN" altLang="en-US" dirty="0"/>
              <a:t>所示。逻辑电路应该在任何时候保持确定的状态。但也有可能在受到干扰的情况下，电平进入不确定的状态，甚至发生状态错误。</a:t>
            </a:r>
          </a:p>
          <a:p>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高低电平</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62975185"/>
              </p:ext>
            </p:extLst>
          </p:nvPr>
        </p:nvGraphicFramePr>
        <p:xfrm>
          <a:off x="5148064" y="1988840"/>
          <a:ext cx="3306331" cy="2592288"/>
        </p:xfrm>
        <a:graphic>
          <a:graphicData uri="http://schemas.openxmlformats.org/presentationml/2006/ole">
            <mc:AlternateContent xmlns:mc="http://schemas.openxmlformats.org/markup-compatibility/2006">
              <mc:Choice xmlns:v="urn:schemas-microsoft-com:vml" Requires="v">
                <p:oleObj spid="_x0000_s1099" name="Visio" r:id="rId4" imgW="4600530" imgH="2771775" progId="Visio.Drawing.11">
                  <p:embed/>
                </p:oleObj>
              </mc:Choice>
              <mc:Fallback>
                <p:oleObj name="Visio" r:id="rId4" imgW="4600530" imgH="277177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1988840"/>
                        <a:ext cx="3306331" cy="2592288"/>
                      </a:xfrm>
                      <a:prstGeom prst="rect">
                        <a:avLst/>
                      </a:prstGeom>
                      <a:noFill/>
                    </p:spPr>
                  </p:pic>
                </p:oleObj>
              </mc:Fallback>
            </mc:AlternateContent>
          </a:graphicData>
        </a:graphic>
      </p:graphicFrame>
      <p:sp>
        <p:nvSpPr>
          <p:cNvPr id="6" name="TextBox 5"/>
          <p:cNvSpPr txBox="1"/>
          <p:nvPr/>
        </p:nvSpPr>
        <p:spPr>
          <a:xfrm>
            <a:off x="5868144" y="4725144"/>
            <a:ext cx="1800493" cy="369332"/>
          </a:xfrm>
          <a:prstGeom prst="rect">
            <a:avLst/>
          </a:prstGeom>
          <a:noFill/>
        </p:spPr>
        <p:txBody>
          <a:bodyPr wrap="none" rtlCol="0">
            <a:spAutoFit/>
          </a:bodyPr>
          <a:lstStyle/>
          <a:p>
            <a:r>
              <a:rPr lang="zh-CN" altLang="en-US" dirty="0" smtClean="0"/>
              <a:t>正逻辑电平范围</a:t>
            </a:r>
            <a:endParaRPr lang="zh-CN" altLang="en-US" dirty="0"/>
          </a:p>
        </p:txBody>
      </p:sp>
    </p:spTree>
    <p:extLst>
      <p:ext uri="{BB962C8B-B14F-4D97-AF65-F5344CB8AC3E}">
        <p14:creationId xmlns:p14="http://schemas.microsoft.com/office/powerpoint/2010/main" val="1956758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3682752" cy="4525963"/>
          </a:xfrm>
        </p:spPr>
        <p:txBody>
          <a:bodyPr/>
          <a:lstStyle/>
          <a:p>
            <a:r>
              <a:rPr lang="zh-CN" altLang="en-US" dirty="0"/>
              <a:t>可利用选通信号</a:t>
            </a:r>
            <a:r>
              <a:rPr lang="en-US" altLang="zh-CN" dirty="0"/>
              <a:t>SA</a:t>
            </a:r>
            <a:r>
              <a:rPr lang="zh-CN" altLang="en-US" dirty="0"/>
              <a:t>～ </a:t>
            </a:r>
            <a:r>
              <a:rPr lang="en-US" altLang="zh-CN" dirty="0"/>
              <a:t>SC</a:t>
            </a:r>
            <a:r>
              <a:rPr lang="zh-CN" altLang="en-US" dirty="0"/>
              <a:t>来实现对不同通道数据的采集，并输送到母线上。接收时，利用选通信号</a:t>
            </a:r>
            <a:r>
              <a:rPr lang="en-US" altLang="zh-CN" dirty="0"/>
              <a:t>SD</a:t>
            </a:r>
            <a:r>
              <a:rPr lang="zh-CN" altLang="en-US" dirty="0"/>
              <a:t>～ </a:t>
            </a:r>
            <a:r>
              <a:rPr lang="en-US" altLang="zh-CN" dirty="0"/>
              <a:t>SG</a:t>
            </a:r>
            <a:r>
              <a:rPr lang="zh-CN" altLang="en-US" dirty="0"/>
              <a:t>来实现数据从不同通道输出。</a:t>
            </a:r>
          </a:p>
          <a:p>
            <a:endParaRPr lang="zh-CN" altLang="en-US" dirty="0"/>
          </a:p>
        </p:txBody>
      </p:sp>
      <p:sp>
        <p:nvSpPr>
          <p:cNvPr id="3" name="标题 2"/>
          <p:cNvSpPr>
            <a:spLocks noGrp="1"/>
          </p:cNvSpPr>
          <p:nvPr>
            <p:ph type="title"/>
          </p:nvPr>
        </p:nvSpPr>
        <p:spPr/>
        <p:txBody>
          <a:bodyPr/>
          <a:lstStyle/>
          <a:p>
            <a:r>
              <a:rPr lang="zh-CN" altLang="en-US" dirty="0" smtClean="0"/>
              <a:t>使用</a:t>
            </a:r>
            <a:r>
              <a:rPr lang="en-US" altLang="zh-CN" dirty="0" smtClean="0"/>
              <a:t>OD</a:t>
            </a:r>
            <a:r>
              <a:rPr lang="zh-CN" altLang="en-US" dirty="0"/>
              <a:t>门</a:t>
            </a:r>
            <a:r>
              <a:rPr lang="zh-CN" altLang="en-US" dirty="0" smtClean="0"/>
              <a:t>实现数据采集</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79765707"/>
              </p:ext>
            </p:extLst>
          </p:nvPr>
        </p:nvGraphicFramePr>
        <p:xfrm>
          <a:off x="4355976" y="1772816"/>
          <a:ext cx="3868737" cy="3482975"/>
        </p:xfrm>
        <a:graphic>
          <a:graphicData uri="http://schemas.openxmlformats.org/presentationml/2006/ole">
            <mc:AlternateContent xmlns:mc="http://schemas.openxmlformats.org/markup-compatibility/2006">
              <mc:Choice xmlns:v="urn:schemas-microsoft-com:vml" Requires="v">
                <p:oleObj spid="_x0000_s30740" name="Visio" r:id="rId4" imgW="3864510" imgH="3471862" progId="Visio.Drawing.11">
                  <p:embed/>
                </p:oleObj>
              </mc:Choice>
              <mc:Fallback>
                <p:oleObj name="Visio" r:id="rId4" imgW="3864510" imgH="3471862" progId="Visio.Drawing.11">
                  <p:embed/>
                  <p:pic>
                    <p:nvPicPr>
                      <p:cNvPr id="0" name=""/>
                      <p:cNvPicPr/>
                      <p:nvPr/>
                    </p:nvPicPr>
                    <p:blipFill>
                      <a:blip r:embed="rId5"/>
                      <a:stretch>
                        <a:fillRect/>
                      </a:stretch>
                    </p:blipFill>
                    <p:spPr>
                      <a:xfrm>
                        <a:off x="4355976" y="1772816"/>
                        <a:ext cx="3868737" cy="3482975"/>
                      </a:xfrm>
                      <a:prstGeom prst="rect">
                        <a:avLst/>
                      </a:prstGeom>
                    </p:spPr>
                  </p:pic>
                </p:oleObj>
              </mc:Fallback>
            </mc:AlternateContent>
          </a:graphicData>
        </a:graphic>
      </p:graphicFrame>
    </p:spTree>
    <p:extLst>
      <p:ext uri="{BB962C8B-B14F-4D97-AF65-F5344CB8AC3E}">
        <p14:creationId xmlns:p14="http://schemas.microsoft.com/office/powerpoint/2010/main" val="2715460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587632"/>
          </a:xfrm>
        </p:spPr>
        <p:txBody>
          <a:bodyPr/>
          <a:lstStyle/>
          <a:p>
            <a:r>
              <a:rPr lang="zh-CN" altLang="zh-CN" dirty="0"/>
              <a:t>输入端噪声容限：是指在保证输出高、低电平基本不变（不超过规定范围）时，允许输入信号高、低电平的波动范围。</a:t>
            </a:r>
          </a:p>
        </p:txBody>
      </p:sp>
      <p:sp>
        <p:nvSpPr>
          <p:cNvPr id="3" name="标题 2"/>
          <p:cNvSpPr>
            <a:spLocks noGrp="1"/>
          </p:cNvSpPr>
          <p:nvPr>
            <p:ph type="title"/>
          </p:nvPr>
        </p:nvSpPr>
        <p:spPr/>
        <p:txBody>
          <a:bodyPr/>
          <a:lstStyle/>
          <a:p>
            <a:r>
              <a:rPr lang="en-US" altLang="zh-CN" dirty="0" smtClean="0"/>
              <a:t>CMOS</a:t>
            </a:r>
            <a:r>
              <a:rPr lang="zh-CN" altLang="en-US" dirty="0"/>
              <a:t>电路的电气特性</a:t>
            </a:r>
          </a:p>
        </p:txBody>
      </p:sp>
      <p:pic>
        <p:nvPicPr>
          <p:cNvPr id="4" name="Picture 7"/>
          <p:cNvPicPr/>
          <p:nvPr/>
        </p:nvPicPr>
        <p:blipFill>
          <a:blip r:embed="rId3" cstate="print">
            <a:extLst>
              <a:ext uri="{28A0092B-C50C-407E-A947-70E740481C1C}">
                <a14:useLocalDpi xmlns:a14="http://schemas.microsoft.com/office/drawing/2010/main" val="0"/>
              </a:ext>
            </a:extLst>
          </a:blip>
          <a:srcRect l="7431" t="4375" r="5553" b="1875"/>
          <a:stretch>
            <a:fillRect/>
          </a:stretch>
        </p:blipFill>
        <p:spPr bwMode="auto">
          <a:xfrm>
            <a:off x="827584" y="3068960"/>
            <a:ext cx="2880320" cy="2808312"/>
          </a:xfrm>
          <a:prstGeom prst="rect">
            <a:avLst/>
          </a:prstGeom>
          <a:ln>
            <a:noFill/>
          </a:ln>
          <a:effectLst>
            <a:outerShdw blurRad="292100" dist="139700" dir="2700000" algn="tl" rotWithShape="0">
              <a:srgbClr val="333333">
                <a:alpha val="65000"/>
              </a:srgbClr>
            </a:outerShdw>
          </a:effectLst>
          <a:extLst/>
        </p:spPr>
      </p:pic>
      <p:pic>
        <p:nvPicPr>
          <p:cNvPr id="5" name="Picture 4" descr="图片2"/>
          <p:cNvPicPr/>
          <p:nvPr/>
        </p:nvPicPr>
        <p:blipFill>
          <a:blip r:embed="rId4">
            <a:extLst>
              <a:ext uri="{28A0092B-C50C-407E-A947-70E740481C1C}">
                <a14:useLocalDpi xmlns:a14="http://schemas.microsoft.com/office/drawing/2010/main" val="0"/>
              </a:ext>
            </a:extLst>
          </a:blip>
          <a:srcRect l="4684" t="5280" r="4684" b="4892"/>
          <a:stretch>
            <a:fillRect/>
          </a:stretch>
        </p:blipFill>
        <p:spPr bwMode="auto">
          <a:xfrm>
            <a:off x="4427984" y="2852936"/>
            <a:ext cx="3168352" cy="3096344"/>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257925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95936" y="1481328"/>
            <a:ext cx="4690864" cy="4972008"/>
          </a:xfrm>
        </p:spPr>
        <p:txBody>
          <a:bodyPr>
            <a:normAutofit/>
          </a:bodyPr>
          <a:lstStyle/>
          <a:p>
            <a:r>
              <a:rPr lang="zh-CN" altLang="zh-CN" sz="2400" dirty="0"/>
              <a:t>输入端高电平的噪声容限为：</a:t>
            </a:r>
            <a:r>
              <a:rPr lang="en-US" altLang="zh-CN" sz="2400" dirty="0"/>
              <a:t>V</a:t>
            </a:r>
            <a:r>
              <a:rPr lang="en-US" altLang="zh-CN" sz="2400" baseline="-25000" dirty="0"/>
              <a:t>NH</a:t>
            </a:r>
            <a:r>
              <a:rPr lang="en-US" altLang="zh-CN" sz="2400" dirty="0"/>
              <a:t>=V</a:t>
            </a:r>
            <a:r>
              <a:rPr lang="en-US" altLang="zh-CN" sz="2400" baseline="-25000" dirty="0"/>
              <a:t>OH(min)</a:t>
            </a:r>
            <a:r>
              <a:rPr lang="en-US" altLang="zh-CN" sz="2400" dirty="0"/>
              <a:t>-V</a:t>
            </a:r>
            <a:r>
              <a:rPr lang="en-US" altLang="zh-CN" sz="2400" baseline="-25000" dirty="0"/>
              <a:t>IH(min</a:t>
            </a:r>
            <a:r>
              <a:rPr lang="en-US" altLang="zh-CN" sz="2400" baseline="-25000" dirty="0" smtClean="0"/>
              <a:t>)</a:t>
            </a:r>
          </a:p>
          <a:p>
            <a:pPr lvl="1"/>
            <a:r>
              <a:rPr lang="zh-CN" altLang="zh-CN" sz="2000" dirty="0" smtClean="0"/>
              <a:t> </a:t>
            </a:r>
            <a:r>
              <a:rPr lang="en-US" altLang="zh-CN" sz="2000" dirty="0" smtClean="0"/>
              <a:t>V</a:t>
            </a:r>
            <a:r>
              <a:rPr lang="en-US" altLang="zh-CN" sz="2000" baseline="-25000" dirty="0" smtClean="0"/>
              <a:t>OH(min</a:t>
            </a:r>
            <a:r>
              <a:rPr lang="en-US" altLang="zh-CN" sz="2000" baseline="-25000" dirty="0"/>
              <a:t>)</a:t>
            </a:r>
            <a:r>
              <a:rPr lang="zh-CN" altLang="zh-CN" sz="2000" dirty="0"/>
              <a:t>是输出高电平的</a:t>
            </a:r>
            <a:r>
              <a:rPr lang="zh-CN" altLang="zh-CN" sz="2000" dirty="0" smtClean="0"/>
              <a:t>最小值</a:t>
            </a:r>
            <a:endParaRPr lang="en-US" altLang="zh-CN" sz="2000" dirty="0" smtClean="0"/>
          </a:p>
          <a:p>
            <a:pPr lvl="1"/>
            <a:r>
              <a:rPr lang="en-US" altLang="zh-CN" sz="2000" dirty="0" smtClean="0"/>
              <a:t> </a:t>
            </a:r>
            <a:r>
              <a:rPr lang="en-US" altLang="zh-CN" sz="2000" dirty="0"/>
              <a:t>V</a:t>
            </a:r>
            <a:r>
              <a:rPr lang="en-US" altLang="zh-CN" sz="2000" baseline="-25000" dirty="0"/>
              <a:t>IH(min)</a:t>
            </a:r>
            <a:r>
              <a:rPr lang="zh-CN" altLang="zh-CN" sz="2000" dirty="0"/>
              <a:t>是输入高电平的最小值</a:t>
            </a:r>
            <a:r>
              <a:rPr lang="zh-CN" altLang="zh-CN" sz="2000" dirty="0" smtClean="0"/>
              <a:t>。</a:t>
            </a:r>
            <a:endParaRPr lang="en-US" altLang="zh-CN" sz="2000" dirty="0" smtClean="0"/>
          </a:p>
          <a:p>
            <a:r>
              <a:rPr lang="zh-CN" altLang="zh-CN" sz="2400" dirty="0" smtClean="0"/>
              <a:t>输入</a:t>
            </a:r>
            <a:r>
              <a:rPr lang="zh-CN" altLang="zh-CN" sz="2400" dirty="0"/>
              <a:t>端低电平的噪声容限是：</a:t>
            </a:r>
            <a:r>
              <a:rPr lang="en-US" altLang="zh-CN" sz="2400" dirty="0"/>
              <a:t>V</a:t>
            </a:r>
            <a:r>
              <a:rPr lang="en-US" altLang="zh-CN" sz="2400" baseline="-25000" dirty="0"/>
              <a:t>NL</a:t>
            </a:r>
            <a:r>
              <a:rPr lang="en-US" altLang="zh-CN" sz="2400" dirty="0"/>
              <a:t>=V</a:t>
            </a:r>
            <a:r>
              <a:rPr lang="en-US" altLang="zh-CN" sz="2400" baseline="-25000" dirty="0"/>
              <a:t>IL(max)</a:t>
            </a:r>
            <a:r>
              <a:rPr lang="en-US" altLang="zh-CN" sz="2400" dirty="0"/>
              <a:t>-</a:t>
            </a:r>
            <a:r>
              <a:rPr lang="en-US" altLang="zh-CN" sz="2400" dirty="0" err="1"/>
              <a:t>V</a:t>
            </a:r>
            <a:r>
              <a:rPr lang="en-US" altLang="zh-CN" sz="2400" baseline="-25000" dirty="0" err="1"/>
              <a:t>oL</a:t>
            </a:r>
            <a:r>
              <a:rPr lang="en-US" altLang="zh-CN" sz="2400" baseline="-25000" dirty="0"/>
              <a:t>(max)</a:t>
            </a:r>
            <a:r>
              <a:rPr lang="zh-CN" altLang="zh-CN" sz="2400" dirty="0" smtClean="0"/>
              <a:t>。</a:t>
            </a:r>
            <a:endParaRPr lang="en-US" altLang="zh-CN" sz="2400" dirty="0" smtClean="0"/>
          </a:p>
          <a:p>
            <a:pPr lvl="1"/>
            <a:r>
              <a:rPr lang="en-US" altLang="zh-CN" sz="2000" dirty="0" smtClean="0"/>
              <a:t>V</a:t>
            </a:r>
            <a:r>
              <a:rPr lang="en-US" altLang="zh-CN" sz="2000" baseline="-25000" dirty="0" smtClean="0"/>
              <a:t>IL(max</a:t>
            </a:r>
            <a:r>
              <a:rPr lang="en-US" altLang="zh-CN" sz="2000" baseline="-25000" dirty="0"/>
              <a:t>)</a:t>
            </a:r>
            <a:r>
              <a:rPr lang="zh-CN" altLang="zh-CN" sz="2000" dirty="0"/>
              <a:t>是输入低电平的最大值</a:t>
            </a:r>
            <a:r>
              <a:rPr lang="zh-CN" altLang="zh-CN" sz="2000" dirty="0" smtClean="0"/>
              <a:t>，</a:t>
            </a:r>
            <a:endParaRPr lang="en-US" altLang="zh-CN" sz="2000" dirty="0" smtClean="0"/>
          </a:p>
          <a:p>
            <a:pPr lvl="1"/>
            <a:r>
              <a:rPr lang="en-US" altLang="zh-CN" sz="2000" dirty="0" err="1" smtClean="0"/>
              <a:t>V</a:t>
            </a:r>
            <a:r>
              <a:rPr lang="en-US" altLang="zh-CN" sz="2000" baseline="-25000" dirty="0" err="1" smtClean="0"/>
              <a:t>oL</a:t>
            </a:r>
            <a:r>
              <a:rPr lang="en-US" altLang="zh-CN" sz="2000" baseline="-25000" dirty="0" smtClean="0"/>
              <a:t>(max</a:t>
            </a:r>
            <a:r>
              <a:rPr lang="en-US" altLang="zh-CN" sz="2000" baseline="-25000" dirty="0"/>
              <a:t>)</a:t>
            </a:r>
            <a:r>
              <a:rPr lang="zh-CN" altLang="zh-CN" sz="2000" dirty="0"/>
              <a:t>是输出低电平的最大</a:t>
            </a:r>
            <a:r>
              <a:rPr lang="zh-CN" altLang="zh-CN" sz="2000" dirty="0" smtClean="0"/>
              <a:t>值</a:t>
            </a:r>
            <a:endParaRPr lang="en-US" altLang="zh-CN" sz="2000" dirty="0"/>
          </a:p>
          <a:p>
            <a:pPr marL="109728" indent="0">
              <a:buNone/>
            </a:pPr>
            <a:endParaRPr lang="zh-CN" altLang="en-US" sz="2400" dirty="0"/>
          </a:p>
        </p:txBody>
      </p:sp>
      <p:sp>
        <p:nvSpPr>
          <p:cNvPr id="3" name="标题 2"/>
          <p:cNvSpPr>
            <a:spLocks noGrp="1"/>
          </p:cNvSpPr>
          <p:nvPr>
            <p:ph type="title"/>
          </p:nvPr>
        </p:nvSpPr>
        <p:spPr/>
        <p:txBody>
          <a:bodyPr/>
          <a:lstStyle/>
          <a:p>
            <a:r>
              <a:rPr lang="zh-CN" altLang="en-US" dirty="0"/>
              <a:t>输入端噪声容限</a:t>
            </a:r>
          </a:p>
        </p:txBody>
      </p:sp>
      <p:pic>
        <p:nvPicPr>
          <p:cNvPr id="4" name="Picture 4" descr="图片2"/>
          <p:cNvPicPr/>
          <p:nvPr/>
        </p:nvPicPr>
        <p:blipFill>
          <a:blip r:embed="rId3">
            <a:extLst>
              <a:ext uri="{28A0092B-C50C-407E-A947-70E740481C1C}">
                <a14:useLocalDpi xmlns:a14="http://schemas.microsoft.com/office/drawing/2010/main" val="0"/>
              </a:ext>
            </a:extLst>
          </a:blip>
          <a:srcRect l="4684" t="5280" r="4684" b="4892"/>
          <a:stretch>
            <a:fillRect/>
          </a:stretch>
        </p:blipFill>
        <p:spPr bwMode="auto">
          <a:xfrm>
            <a:off x="476430" y="2204864"/>
            <a:ext cx="2871434" cy="3096344"/>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86482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88024" y="1772816"/>
            <a:ext cx="3898776" cy="4234475"/>
          </a:xfrm>
        </p:spPr>
        <p:txBody>
          <a:bodyPr/>
          <a:lstStyle/>
          <a:p>
            <a:r>
              <a:rPr lang="zh-CN" altLang="zh-CN" dirty="0"/>
              <a:t>测试结果表明，在输出高低电平的变化不大於限定的</a:t>
            </a:r>
            <a:r>
              <a:rPr lang="en-US" altLang="zh-CN" dirty="0"/>
              <a:t>10%V</a:t>
            </a:r>
            <a:r>
              <a:rPr lang="en-US" altLang="zh-CN" baseline="-25000" dirty="0"/>
              <a:t>DD</a:t>
            </a:r>
            <a:r>
              <a:rPr lang="zh-CN" altLang="zh-CN" dirty="0"/>
              <a:t>情况下，输入信号的高、低电平允许的最大变化量大于</a:t>
            </a:r>
            <a:r>
              <a:rPr lang="en-US" altLang="zh-CN" dirty="0"/>
              <a:t>30%V</a:t>
            </a:r>
            <a:r>
              <a:rPr lang="en-US" altLang="zh-CN" baseline="-25000" dirty="0"/>
              <a:t>DD</a:t>
            </a:r>
            <a:r>
              <a:rPr lang="zh-CN" altLang="zh-CN" dirty="0"/>
              <a:t>。于是可以通过提高电压的方式去提高噪声容限。</a:t>
            </a:r>
          </a:p>
          <a:p>
            <a:endParaRPr lang="zh-CN" altLang="en-US" dirty="0"/>
          </a:p>
        </p:txBody>
      </p:sp>
      <p:sp>
        <p:nvSpPr>
          <p:cNvPr id="3" name="标题 2"/>
          <p:cNvSpPr>
            <a:spLocks noGrp="1"/>
          </p:cNvSpPr>
          <p:nvPr>
            <p:ph type="title"/>
          </p:nvPr>
        </p:nvSpPr>
        <p:spPr/>
        <p:txBody>
          <a:bodyPr/>
          <a:lstStyle/>
          <a:p>
            <a:r>
              <a:rPr lang="zh-CN" altLang="en-US" dirty="0" smtClean="0"/>
              <a:t>提高噪声容限</a:t>
            </a:r>
            <a:endParaRPr lang="zh-CN" altLang="en-US" dirty="0"/>
          </a:p>
        </p:txBody>
      </p:sp>
      <p:pic>
        <p:nvPicPr>
          <p:cNvPr id="4"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700808"/>
            <a:ext cx="3960440" cy="3816424"/>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2012520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2091687"/>
          </a:xfrm>
        </p:spPr>
        <p:txBody>
          <a:bodyPr>
            <a:normAutofit/>
          </a:bodyPr>
          <a:lstStyle/>
          <a:p>
            <a:r>
              <a:rPr lang="zh-CN" altLang="zh-CN" sz="2400" dirty="0"/>
              <a:t>低电平输出：在低电平输出时，输出端的</a:t>
            </a:r>
            <a:r>
              <a:rPr lang="en-US" altLang="zh-CN" sz="2400" dirty="0"/>
              <a:t>NMOS</a:t>
            </a:r>
            <a:r>
              <a:rPr lang="zh-CN" altLang="zh-CN" sz="2400" dirty="0"/>
              <a:t>导通而</a:t>
            </a:r>
            <a:r>
              <a:rPr lang="en-US" altLang="zh-CN" sz="2400" dirty="0"/>
              <a:t>PMOS</a:t>
            </a:r>
            <a:r>
              <a:rPr lang="zh-CN" altLang="zh-CN" sz="2400" dirty="0"/>
              <a:t>截止。负载电流“灌入”输出端</a:t>
            </a:r>
            <a:r>
              <a:rPr lang="en-US" altLang="zh-CN" sz="2400" dirty="0"/>
              <a:t>NMOS</a:t>
            </a:r>
            <a:r>
              <a:rPr lang="zh-CN" altLang="zh-CN" sz="2400" dirty="0"/>
              <a:t>管。假设导通电阻是</a:t>
            </a:r>
            <a:r>
              <a:rPr lang="en-US" altLang="zh-CN" sz="2400" dirty="0"/>
              <a:t>R</a:t>
            </a:r>
            <a:r>
              <a:rPr lang="en-US" altLang="zh-CN" sz="2400" baseline="-25000" dirty="0"/>
              <a:t>N</a:t>
            </a:r>
            <a:r>
              <a:rPr lang="zh-CN" altLang="zh-CN" sz="2400" dirty="0"/>
              <a:t>，负载电流是</a:t>
            </a:r>
            <a:r>
              <a:rPr lang="en-US" altLang="zh-CN" sz="2400" dirty="0" err="1"/>
              <a:t>I</a:t>
            </a:r>
            <a:r>
              <a:rPr lang="en-US" altLang="zh-CN" sz="2400" baseline="-25000" dirty="0" err="1"/>
              <a:t>oL</a:t>
            </a:r>
            <a:r>
              <a:rPr lang="zh-CN" altLang="zh-CN" sz="2400" dirty="0"/>
              <a:t>，那么输出电压应该是</a:t>
            </a:r>
            <a:r>
              <a:rPr lang="en-US" altLang="zh-CN" sz="2400" dirty="0"/>
              <a:t>V</a:t>
            </a:r>
            <a:r>
              <a:rPr lang="en-US" altLang="zh-CN" sz="2400" baseline="-25000" dirty="0"/>
              <a:t>OL</a:t>
            </a:r>
            <a:r>
              <a:rPr lang="en-US" altLang="zh-CN" sz="2400" dirty="0"/>
              <a:t>=R</a:t>
            </a:r>
            <a:r>
              <a:rPr lang="en-US" altLang="zh-CN" sz="2400" baseline="-25000" dirty="0"/>
              <a:t>N</a:t>
            </a:r>
            <a:r>
              <a:rPr lang="en-US" altLang="zh-CN" sz="2400" dirty="0"/>
              <a:t>I</a:t>
            </a:r>
            <a:r>
              <a:rPr lang="en-US" altLang="zh-CN" sz="2400" baseline="-25000" dirty="0"/>
              <a:t>OL</a:t>
            </a:r>
            <a:r>
              <a:rPr lang="zh-CN" altLang="zh-CN" sz="2400" dirty="0"/>
              <a:t>。必须保证其不高于输出低电平</a:t>
            </a:r>
            <a:r>
              <a:rPr lang="en-US" altLang="zh-CN" sz="2400" dirty="0"/>
              <a:t>V</a:t>
            </a:r>
            <a:r>
              <a:rPr lang="en-US" altLang="zh-CN" sz="2400" baseline="-25000" dirty="0"/>
              <a:t>OL(MAX)</a:t>
            </a:r>
            <a:r>
              <a:rPr lang="zh-CN" altLang="zh-CN" sz="2400" dirty="0"/>
              <a:t>。所以负载电流必须小于</a:t>
            </a:r>
            <a:r>
              <a:rPr lang="en-US" altLang="zh-CN" sz="2400" dirty="0"/>
              <a:t>V</a:t>
            </a:r>
            <a:r>
              <a:rPr lang="en-US" altLang="zh-CN" sz="2400" baseline="-25000" dirty="0"/>
              <a:t>OL(MAX)</a:t>
            </a:r>
            <a:r>
              <a:rPr lang="en-US" altLang="zh-CN" sz="2400" dirty="0"/>
              <a:t>/R</a:t>
            </a:r>
            <a:r>
              <a:rPr lang="en-US" altLang="zh-CN" sz="2400" baseline="-25000" dirty="0"/>
              <a:t>N</a:t>
            </a:r>
            <a:r>
              <a:rPr lang="zh-CN" altLang="zh-CN" sz="2400" dirty="0"/>
              <a:t>。</a:t>
            </a:r>
            <a:endParaRPr lang="zh-CN" altLang="en-US" sz="2400" dirty="0"/>
          </a:p>
        </p:txBody>
      </p:sp>
      <p:sp>
        <p:nvSpPr>
          <p:cNvPr id="3" name="标题 2"/>
          <p:cNvSpPr>
            <a:spLocks noGrp="1"/>
          </p:cNvSpPr>
          <p:nvPr>
            <p:ph type="title"/>
          </p:nvPr>
        </p:nvSpPr>
        <p:spPr/>
        <p:txBody>
          <a:bodyPr/>
          <a:lstStyle/>
          <a:p>
            <a:r>
              <a:rPr lang="zh-CN" altLang="en-US" dirty="0" smtClean="0"/>
              <a:t>电路</a:t>
            </a:r>
            <a:r>
              <a:rPr lang="zh-CN" altLang="en-US" dirty="0"/>
              <a:t>的负载特性</a:t>
            </a:r>
          </a:p>
        </p:txBody>
      </p:sp>
      <p:pic>
        <p:nvPicPr>
          <p:cNvPr id="4" name="Picture 15" descr="3-3-1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1" y="3630733"/>
            <a:ext cx="2495113" cy="2246539"/>
          </a:xfrm>
          <a:prstGeom prst="rect">
            <a:avLst/>
          </a:prstGeom>
          <a:ln>
            <a:noFill/>
          </a:ln>
          <a:effectLst>
            <a:outerShdw blurRad="292100" dist="139700" dir="2700000" algn="tl" rotWithShape="0">
              <a:srgbClr val="333333">
                <a:alpha val="65000"/>
              </a:srgbClr>
            </a:outerShdw>
          </a:effectLst>
          <a:extLst/>
        </p:spPr>
      </p:pic>
      <p:pic>
        <p:nvPicPr>
          <p:cNvPr id="5" name="Picture 5"/>
          <p:cNvPicPr/>
          <p:nvPr/>
        </p:nvPicPr>
        <p:blipFill>
          <a:blip r:embed="rId4" cstate="print">
            <a:extLst>
              <a:ext uri="{28A0092B-C50C-407E-A947-70E740481C1C}">
                <a14:useLocalDpi xmlns:a14="http://schemas.microsoft.com/office/drawing/2010/main" val="0"/>
              </a:ext>
            </a:extLst>
          </a:blip>
          <a:srcRect b="1875"/>
          <a:stretch>
            <a:fillRect/>
          </a:stretch>
        </p:blipFill>
        <p:spPr bwMode="auto">
          <a:xfrm>
            <a:off x="6156176" y="3684215"/>
            <a:ext cx="2880320" cy="2164457"/>
          </a:xfrm>
          <a:prstGeom prst="rect">
            <a:avLst/>
          </a:prstGeom>
          <a:ln>
            <a:noFill/>
          </a:ln>
          <a:effectLst>
            <a:outerShdw blurRad="292100" dist="139700" dir="2700000" algn="tl" rotWithShape="0">
              <a:srgbClr val="333333">
                <a:alpha val="65000"/>
              </a:srgbClr>
            </a:outerShdw>
          </a:effectLst>
          <a:extLst/>
        </p:spPr>
      </p:pic>
      <p:pic>
        <p:nvPicPr>
          <p:cNvPr id="6" name="图片 5"/>
          <p:cNvPicPr/>
          <p:nvPr/>
        </p:nvPicPr>
        <p:blipFill>
          <a:blip r:embed="rId5"/>
          <a:stretch>
            <a:fillRect/>
          </a:stretch>
        </p:blipFill>
        <p:spPr>
          <a:xfrm>
            <a:off x="3203848" y="3691044"/>
            <a:ext cx="2833479" cy="2191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2132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2019679"/>
          </a:xfrm>
        </p:spPr>
        <p:txBody>
          <a:bodyPr>
            <a:normAutofit/>
          </a:bodyPr>
          <a:lstStyle/>
          <a:p>
            <a:r>
              <a:rPr lang="zh-CN" altLang="zh-CN" sz="2400" dirty="0"/>
              <a:t>高电平输出：在高电平输出时，输出端的</a:t>
            </a:r>
            <a:r>
              <a:rPr lang="en-US" altLang="zh-CN" sz="2400" dirty="0"/>
              <a:t>NMOS</a:t>
            </a:r>
            <a:r>
              <a:rPr lang="zh-CN" altLang="zh-CN" sz="2400" dirty="0"/>
              <a:t>截止，</a:t>
            </a:r>
            <a:r>
              <a:rPr lang="en-US" altLang="zh-CN" sz="2400" dirty="0"/>
              <a:t>PMOS</a:t>
            </a:r>
            <a:r>
              <a:rPr lang="zh-CN" altLang="zh-CN" sz="2400" dirty="0"/>
              <a:t>导通。负载电流经</a:t>
            </a:r>
            <a:r>
              <a:rPr lang="en-US" altLang="zh-CN" sz="2400" dirty="0"/>
              <a:t>PMOS</a:t>
            </a:r>
            <a:r>
              <a:rPr lang="zh-CN" altLang="zh-CN" sz="2400" dirty="0"/>
              <a:t>导电沟道由电源</a:t>
            </a:r>
            <a:r>
              <a:rPr lang="en-US" altLang="zh-CN" sz="2400" dirty="0"/>
              <a:t>V</a:t>
            </a:r>
            <a:r>
              <a:rPr lang="en-US" altLang="zh-CN" sz="2400" baseline="-25000" dirty="0"/>
              <a:t>DD</a:t>
            </a:r>
            <a:r>
              <a:rPr lang="zh-CN" altLang="zh-CN" sz="2400" dirty="0"/>
              <a:t>流出到负载电阻。这一过程被形象地称为“拉电流”。必须保证在</a:t>
            </a:r>
            <a:r>
              <a:rPr lang="en-US" altLang="zh-CN" sz="2400" dirty="0"/>
              <a:t>PMOS</a:t>
            </a:r>
            <a:r>
              <a:rPr lang="zh-CN" altLang="zh-CN" sz="2400" dirty="0"/>
              <a:t>上的管压降不得大于使输出电压低于</a:t>
            </a:r>
            <a:r>
              <a:rPr lang="en-US" altLang="zh-CN" sz="2400" dirty="0"/>
              <a:t>V</a:t>
            </a:r>
            <a:r>
              <a:rPr lang="en-US" altLang="zh-CN" sz="2400" baseline="-25000" dirty="0"/>
              <a:t>OH(MIN)</a:t>
            </a:r>
            <a:r>
              <a:rPr lang="zh-CN" altLang="zh-CN" sz="2400" dirty="0"/>
              <a:t>的值。则“拉电流”也不能过大。</a:t>
            </a:r>
            <a:endParaRPr lang="zh-CN" altLang="en-US" sz="2400" dirty="0"/>
          </a:p>
        </p:txBody>
      </p:sp>
      <p:sp>
        <p:nvSpPr>
          <p:cNvPr id="3" name="标题 2"/>
          <p:cNvSpPr>
            <a:spLocks noGrp="1"/>
          </p:cNvSpPr>
          <p:nvPr>
            <p:ph type="title"/>
          </p:nvPr>
        </p:nvSpPr>
        <p:spPr/>
        <p:txBody>
          <a:bodyPr/>
          <a:lstStyle/>
          <a:p>
            <a:r>
              <a:rPr lang="zh-CN" altLang="en-US" dirty="0" smtClean="0"/>
              <a:t>电路的负载特性</a:t>
            </a:r>
            <a:endParaRPr lang="zh-CN" altLang="en-US" dirty="0"/>
          </a:p>
        </p:txBody>
      </p:sp>
      <p:pic>
        <p:nvPicPr>
          <p:cNvPr id="4" name="Picture 7" descr="3-3-2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699385"/>
            <a:ext cx="2341245" cy="2038350"/>
          </a:xfrm>
          <a:prstGeom prst="rect">
            <a:avLst/>
          </a:prstGeom>
          <a:ln>
            <a:noFill/>
          </a:ln>
          <a:effectLst>
            <a:outerShdw blurRad="292100" dist="139700" dir="2700000" algn="tl" rotWithShape="0">
              <a:srgbClr val="333333">
                <a:alpha val="65000"/>
              </a:srgbClr>
            </a:outerShdw>
          </a:effectLst>
          <a:extLst/>
        </p:spPr>
      </p:pic>
      <p:pic>
        <p:nvPicPr>
          <p:cNvPr id="5" name="Picture 4"/>
          <p:cNvPicPr/>
          <p:nvPr/>
        </p:nvPicPr>
        <p:blipFill>
          <a:blip r:embed="rId4" cstate="print">
            <a:extLst>
              <a:ext uri="{28A0092B-C50C-407E-A947-70E740481C1C}">
                <a14:useLocalDpi xmlns:a14="http://schemas.microsoft.com/office/drawing/2010/main" val="0"/>
              </a:ext>
            </a:extLst>
          </a:blip>
          <a:srcRect l="6436" t="1656"/>
          <a:stretch>
            <a:fillRect/>
          </a:stretch>
        </p:blipFill>
        <p:spPr bwMode="auto">
          <a:xfrm>
            <a:off x="6300192" y="3518410"/>
            <a:ext cx="2361565" cy="2400300"/>
          </a:xfrm>
          <a:prstGeom prst="rect">
            <a:avLst/>
          </a:prstGeom>
          <a:ln>
            <a:noFill/>
          </a:ln>
          <a:effectLst>
            <a:outerShdw blurRad="292100" dist="139700" dir="2700000" algn="tl" rotWithShape="0">
              <a:srgbClr val="333333">
                <a:alpha val="65000"/>
              </a:srgbClr>
            </a:outerShdw>
          </a:effectLst>
          <a:extLst/>
        </p:spPr>
      </p:pic>
      <p:pic>
        <p:nvPicPr>
          <p:cNvPr id="6" name="图片 5"/>
          <p:cNvPicPr/>
          <p:nvPr/>
        </p:nvPicPr>
        <p:blipFill>
          <a:blip r:embed="rId5"/>
          <a:stretch>
            <a:fillRect/>
          </a:stretch>
        </p:blipFill>
        <p:spPr>
          <a:xfrm>
            <a:off x="2915816" y="3437384"/>
            <a:ext cx="3076575" cy="2609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4681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smtClean="0"/>
              <a:t>扇入</a:t>
            </a:r>
            <a:r>
              <a:rPr lang="zh-CN" altLang="en-US" dirty="0" smtClean="0"/>
              <a:t>：</a:t>
            </a:r>
            <a:r>
              <a:rPr lang="zh-CN" altLang="zh-CN" dirty="0" smtClean="0"/>
              <a:t>某种</a:t>
            </a:r>
            <a:r>
              <a:rPr lang="zh-CN" altLang="zh-CN" dirty="0"/>
              <a:t>门电路的输入端</a:t>
            </a:r>
            <a:r>
              <a:rPr lang="zh-CN" altLang="zh-CN" dirty="0" smtClean="0"/>
              <a:t>数目</a:t>
            </a:r>
            <a:r>
              <a:rPr lang="zh-CN" altLang="en-US" dirty="0" smtClean="0"/>
              <a:t>；</a:t>
            </a:r>
            <a:endParaRPr lang="en-US" altLang="zh-CN" dirty="0" smtClean="0"/>
          </a:p>
          <a:p>
            <a:r>
              <a:rPr lang="zh-CN" altLang="zh-CN" dirty="0" smtClean="0"/>
              <a:t>扇出</a:t>
            </a:r>
            <a:r>
              <a:rPr lang="zh-CN" altLang="en-US" dirty="0" smtClean="0"/>
              <a:t>：</a:t>
            </a:r>
            <a:r>
              <a:rPr lang="zh-CN" altLang="zh-CN" dirty="0" smtClean="0"/>
              <a:t>能</a:t>
            </a:r>
            <a:r>
              <a:rPr lang="zh-CN" altLang="zh-CN" dirty="0"/>
              <a:t>有效驱动同类型门电路的个数</a:t>
            </a:r>
            <a:r>
              <a:rPr lang="zh-CN" altLang="zh-CN" dirty="0" smtClean="0"/>
              <a:t>。</a:t>
            </a:r>
            <a:endParaRPr lang="en-US" altLang="zh-CN" dirty="0" smtClean="0"/>
          </a:p>
          <a:p>
            <a:r>
              <a:rPr lang="zh-CN" altLang="zh-CN" dirty="0" smtClean="0"/>
              <a:t>一</a:t>
            </a:r>
            <a:r>
              <a:rPr lang="zh-CN" altLang="zh-CN" dirty="0"/>
              <a:t>种门电路往往是通过输出管串联的形式实现“与”“或”运算，当串联的</a:t>
            </a:r>
            <a:r>
              <a:rPr lang="en-US" altLang="zh-CN" dirty="0"/>
              <a:t>MOS</a:t>
            </a:r>
            <a:r>
              <a:rPr lang="zh-CN" altLang="zh-CN" dirty="0"/>
              <a:t>管越多，输出管内压降就会上升到电平逻辑错误的程度。同样，如果需要驱动的门太多，那么较大的驱动电流也可以造成很大的管压降。</a:t>
            </a:r>
            <a:endParaRPr lang="zh-CN" altLang="en-US" dirty="0"/>
          </a:p>
        </p:txBody>
      </p:sp>
      <p:sp>
        <p:nvSpPr>
          <p:cNvPr id="3" name="标题 2"/>
          <p:cNvSpPr>
            <a:spLocks noGrp="1"/>
          </p:cNvSpPr>
          <p:nvPr>
            <p:ph type="title"/>
          </p:nvPr>
        </p:nvSpPr>
        <p:spPr/>
        <p:txBody>
          <a:bodyPr/>
          <a:lstStyle/>
          <a:p>
            <a:r>
              <a:rPr lang="zh-CN" altLang="en-US" dirty="0" smtClean="0"/>
              <a:t>扇入</a:t>
            </a:r>
            <a:r>
              <a:rPr lang="zh-CN" altLang="en-US" dirty="0"/>
              <a:t>与</a:t>
            </a:r>
            <a:r>
              <a:rPr lang="zh-CN" altLang="en-US" dirty="0" smtClean="0"/>
              <a:t>扇出系数</a:t>
            </a:r>
            <a:endParaRPr lang="zh-CN" altLang="en-US" dirty="0"/>
          </a:p>
        </p:txBody>
      </p:sp>
    </p:spTree>
    <p:extLst>
      <p:ext uri="{BB962C8B-B14F-4D97-AF65-F5344CB8AC3E}">
        <p14:creationId xmlns:p14="http://schemas.microsoft.com/office/powerpoint/2010/main" val="1144614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扇出系数的计算</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311843278"/>
              </p:ext>
            </p:extLst>
          </p:nvPr>
        </p:nvGraphicFramePr>
        <p:xfrm>
          <a:off x="1763688" y="1340768"/>
          <a:ext cx="4536504" cy="2540442"/>
        </p:xfrm>
        <a:graphic>
          <a:graphicData uri="http://schemas.openxmlformats.org/presentationml/2006/ole">
            <mc:AlternateContent xmlns:mc="http://schemas.openxmlformats.org/markup-compatibility/2006">
              <mc:Choice xmlns:v="urn:schemas-microsoft-com:vml" Requires="v">
                <p:oleObj spid="_x0000_s25764" name="Visio" r:id="rId4" imgW="3690900" imgH="2066835" progId="Visio.Drawing.11">
                  <p:embed/>
                </p:oleObj>
              </mc:Choice>
              <mc:Fallback>
                <p:oleObj name="Visio" r:id="rId4" imgW="3690900" imgH="2066835" progId="Visio.Drawing.11">
                  <p:embed/>
                  <p:pic>
                    <p:nvPicPr>
                      <p:cNvPr id="0" name=""/>
                      <p:cNvPicPr/>
                      <p:nvPr/>
                    </p:nvPicPr>
                    <p:blipFill>
                      <a:blip r:embed="rId5"/>
                      <a:stretch>
                        <a:fillRect/>
                      </a:stretch>
                    </p:blipFill>
                    <p:spPr>
                      <a:xfrm>
                        <a:off x="1763688" y="1340768"/>
                        <a:ext cx="4536504" cy="254044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87015238"/>
              </p:ext>
            </p:extLst>
          </p:nvPr>
        </p:nvGraphicFramePr>
        <p:xfrm>
          <a:off x="899592" y="3933056"/>
          <a:ext cx="2714702" cy="936104"/>
        </p:xfrm>
        <a:graphic>
          <a:graphicData uri="http://schemas.openxmlformats.org/presentationml/2006/ole">
            <mc:AlternateContent xmlns:mc="http://schemas.openxmlformats.org/markup-compatibility/2006">
              <mc:Choice xmlns:v="urn:schemas-microsoft-com:vml" Requires="v">
                <p:oleObj spid="_x0000_s25765" name="公式" r:id="rId6" imgW="1473120" imgH="507960" progId="Equation.3">
                  <p:embed/>
                </p:oleObj>
              </mc:Choice>
              <mc:Fallback>
                <p:oleObj name="公式" r:id="rId6" imgW="1473120" imgH="507960" progId="Equation.3">
                  <p:embed/>
                  <p:pic>
                    <p:nvPicPr>
                      <p:cNvPr id="0" name=""/>
                      <p:cNvPicPr/>
                      <p:nvPr/>
                    </p:nvPicPr>
                    <p:blipFill>
                      <a:blip r:embed="rId7"/>
                      <a:stretch>
                        <a:fillRect/>
                      </a:stretch>
                    </p:blipFill>
                    <p:spPr>
                      <a:xfrm>
                        <a:off x="899592" y="3933056"/>
                        <a:ext cx="2714702" cy="93610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953211657"/>
              </p:ext>
            </p:extLst>
          </p:nvPr>
        </p:nvGraphicFramePr>
        <p:xfrm>
          <a:off x="4139952" y="3933056"/>
          <a:ext cx="2714625" cy="935038"/>
        </p:xfrm>
        <a:graphic>
          <a:graphicData uri="http://schemas.openxmlformats.org/presentationml/2006/ole">
            <mc:AlternateContent xmlns:mc="http://schemas.openxmlformats.org/markup-compatibility/2006">
              <mc:Choice xmlns:v="urn:schemas-microsoft-com:vml" Requires="v">
                <p:oleObj spid="_x0000_s25766" name="公式" r:id="rId8" imgW="1473120" imgH="507960" progId="Equation.3">
                  <p:embed/>
                </p:oleObj>
              </mc:Choice>
              <mc:Fallback>
                <p:oleObj name="公式" r:id="rId8" imgW="1473120" imgH="507960" progId="Equation.3">
                  <p:embed/>
                  <p:pic>
                    <p:nvPicPr>
                      <p:cNvPr id="0" name="对象 5"/>
                      <p:cNvPicPr>
                        <a:picLocks noChangeAspect="1" noChangeArrowheads="1"/>
                      </p:cNvPicPr>
                      <p:nvPr/>
                    </p:nvPicPr>
                    <p:blipFill>
                      <a:blip r:embed="rId9"/>
                      <a:srcRect/>
                      <a:stretch>
                        <a:fillRect/>
                      </a:stretch>
                    </p:blipFill>
                    <p:spPr bwMode="auto">
                      <a:xfrm>
                        <a:off x="4139952" y="3933056"/>
                        <a:ext cx="271462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6207276"/>
              </p:ext>
            </p:extLst>
          </p:nvPr>
        </p:nvGraphicFramePr>
        <p:xfrm>
          <a:off x="2843808" y="5071934"/>
          <a:ext cx="5080564" cy="720080"/>
        </p:xfrm>
        <a:graphic>
          <a:graphicData uri="http://schemas.openxmlformats.org/presentationml/2006/ole">
            <mc:AlternateContent xmlns:mc="http://schemas.openxmlformats.org/markup-compatibility/2006">
              <mc:Choice xmlns:v="urn:schemas-microsoft-com:vml" Requires="v">
                <p:oleObj spid="_x0000_s25767" name="公式" r:id="rId10" imgW="1612800" imgH="228600" progId="Equation.3">
                  <p:embed/>
                </p:oleObj>
              </mc:Choice>
              <mc:Fallback>
                <p:oleObj name="公式" r:id="rId10" imgW="1612800" imgH="228600" progId="Equation.3">
                  <p:embed/>
                  <p:pic>
                    <p:nvPicPr>
                      <p:cNvPr id="0" name=""/>
                      <p:cNvPicPr/>
                      <p:nvPr/>
                    </p:nvPicPr>
                    <p:blipFill>
                      <a:blip r:embed="rId11"/>
                      <a:stretch>
                        <a:fillRect/>
                      </a:stretch>
                    </p:blipFill>
                    <p:spPr>
                      <a:xfrm>
                        <a:off x="2843808" y="5071934"/>
                        <a:ext cx="5080564" cy="720080"/>
                      </a:xfrm>
                      <a:prstGeom prst="rect">
                        <a:avLst/>
                      </a:prstGeom>
                    </p:spPr>
                  </p:pic>
                </p:oleObj>
              </mc:Fallback>
            </mc:AlternateContent>
          </a:graphicData>
        </a:graphic>
      </p:graphicFrame>
      <p:sp>
        <p:nvSpPr>
          <p:cNvPr id="9" name="TextBox 8"/>
          <p:cNvSpPr txBox="1"/>
          <p:nvPr/>
        </p:nvSpPr>
        <p:spPr>
          <a:xfrm>
            <a:off x="971600" y="5286399"/>
            <a:ext cx="1723549" cy="461665"/>
          </a:xfrm>
          <a:prstGeom prst="rect">
            <a:avLst/>
          </a:prstGeom>
          <a:noFill/>
        </p:spPr>
        <p:txBody>
          <a:bodyPr wrap="none" rtlCol="0">
            <a:spAutoFit/>
          </a:bodyPr>
          <a:lstStyle/>
          <a:p>
            <a:r>
              <a:rPr lang="zh-CN" altLang="en-US" sz="2400" dirty="0" smtClean="0"/>
              <a:t>扇出系数：</a:t>
            </a:r>
            <a:endParaRPr lang="zh-CN" altLang="en-US" sz="2400" dirty="0"/>
          </a:p>
        </p:txBody>
      </p:sp>
    </p:spTree>
    <p:extLst>
      <p:ext uri="{BB962C8B-B14F-4D97-AF65-F5344CB8AC3E}">
        <p14:creationId xmlns:p14="http://schemas.microsoft.com/office/powerpoint/2010/main" val="593938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2019679"/>
          </a:xfrm>
        </p:spPr>
        <p:txBody>
          <a:bodyPr/>
          <a:lstStyle/>
          <a:p>
            <a:r>
              <a:rPr lang="zh-CN" altLang="en-US" dirty="0" smtClean="0"/>
              <a:t>信号转换时延</a:t>
            </a:r>
            <a:endParaRPr lang="en-US" altLang="zh-CN" dirty="0" smtClean="0"/>
          </a:p>
          <a:p>
            <a:pPr lvl="1"/>
            <a:r>
              <a:rPr lang="zh-CN" altLang="zh-CN" dirty="0"/>
              <a:t>由于</a:t>
            </a:r>
            <a:r>
              <a:rPr lang="en-US" altLang="zh-CN" dirty="0"/>
              <a:t>MOS</a:t>
            </a:r>
            <a:r>
              <a:rPr lang="zh-CN" altLang="zh-CN" dirty="0"/>
              <a:t>管的寄生电容和负载电容的存在，使得传输信号波形不再是标准的矩形波（方波），而是</a:t>
            </a:r>
            <a:r>
              <a:rPr lang="zh-CN" altLang="zh-CN" dirty="0" smtClean="0"/>
              <a:t>梯形波</a:t>
            </a:r>
            <a:r>
              <a:rPr lang="zh-CN" altLang="en-US" dirty="0" smtClean="0"/>
              <a:t>。这样信号从一个逻辑状态转换到另一个逻辑状态所需的时间称为转换时延。</a:t>
            </a:r>
            <a:endParaRPr lang="zh-CN" altLang="en-US" dirty="0"/>
          </a:p>
        </p:txBody>
      </p:sp>
      <p:sp>
        <p:nvSpPr>
          <p:cNvPr id="3" name="标题 2"/>
          <p:cNvSpPr>
            <a:spLocks noGrp="1"/>
          </p:cNvSpPr>
          <p:nvPr>
            <p:ph type="title"/>
          </p:nvPr>
        </p:nvSpPr>
        <p:spPr/>
        <p:txBody>
          <a:bodyPr/>
          <a:lstStyle/>
          <a:p>
            <a:r>
              <a:rPr lang="en-US" altLang="zh-CN" dirty="0" smtClean="0"/>
              <a:t>CMOS</a:t>
            </a:r>
            <a:r>
              <a:rPr lang="zh-CN" altLang="en-US" dirty="0" smtClean="0"/>
              <a:t>门电路的动态特性</a:t>
            </a:r>
            <a:endParaRPr lang="zh-CN" altLang="en-US" dirty="0"/>
          </a:p>
        </p:txBody>
      </p:sp>
      <p:grpSp>
        <p:nvGrpSpPr>
          <p:cNvPr id="41" name="组合 40"/>
          <p:cNvGrpSpPr/>
          <p:nvPr/>
        </p:nvGrpSpPr>
        <p:grpSpPr>
          <a:xfrm>
            <a:off x="2524829" y="3789040"/>
            <a:ext cx="4669334" cy="2097524"/>
            <a:chOff x="2524829" y="3789040"/>
            <a:chExt cx="4669334" cy="2097524"/>
          </a:xfrm>
        </p:grpSpPr>
        <p:grpSp>
          <p:nvGrpSpPr>
            <p:cNvPr id="15" name="组合 14"/>
            <p:cNvGrpSpPr/>
            <p:nvPr/>
          </p:nvGrpSpPr>
          <p:grpSpPr>
            <a:xfrm>
              <a:off x="2524829" y="4149080"/>
              <a:ext cx="3699826" cy="1093238"/>
              <a:chOff x="1016190" y="4724400"/>
              <a:chExt cx="3245939" cy="661934"/>
            </a:xfrm>
          </p:grpSpPr>
          <p:cxnSp>
            <p:nvCxnSpPr>
              <p:cNvPr id="5" name="直接连接符 4"/>
              <p:cNvCxnSpPr/>
              <p:nvPr/>
            </p:nvCxnSpPr>
            <p:spPr>
              <a:xfrm>
                <a:off x="1016190" y="5386334"/>
                <a:ext cx="79208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339752" y="4725144"/>
                <a:ext cx="79208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614057" y="5386334"/>
                <a:ext cx="648072"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1808278" y="4725144"/>
                <a:ext cx="531474" cy="661190"/>
              </a:xfrm>
              <a:custGeom>
                <a:avLst/>
                <a:gdLst>
                  <a:gd name="connsiteX0" fmla="*/ 370115 w 370115"/>
                  <a:gd name="connsiteY0" fmla="*/ 0 h 635104"/>
                  <a:gd name="connsiteX1" fmla="*/ 206829 w 370115"/>
                  <a:gd name="connsiteY1" fmla="*/ 228600 h 635104"/>
                  <a:gd name="connsiteX2" fmla="*/ 65315 w 370115"/>
                  <a:gd name="connsiteY2" fmla="*/ 576943 h 635104"/>
                  <a:gd name="connsiteX3" fmla="*/ 0 w 370115"/>
                  <a:gd name="connsiteY3" fmla="*/ 631371 h 635104"/>
                </a:gdLst>
                <a:ahLst/>
                <a:cxnLst>
                  <a:cxn ang="0">
                    <a:pos x="connsiteX0" y="connsiteY0"/>
                  </a:cxn>
                  <a:cxn ang="0">
                    <a:pos x="connsiteX1" y="connsiteY1"/>
                  </a:cxn>
                  <a:cxn ang="0">
                    <a:pos x="connsiteX2" y="connsiteY2"/>
                  </a:cxn>
                  <a:cxn ang="0">
                    <a:pos x="connsiteX3" y="connsiteY3"/>
                  </a:cxn>
                </a:cxnLst>
                <a:rect l="l" t="t" r="r" b="b"/>
                <a:pathLst>
                  <a:path w="370115" h="635104">
                    <a:moveTo>
                      <a:pt x="370115" y="0"/>
                    </a:moveTo>
                    <a:cubicBezTo>
                      <a:pt x="313872" y="66221"/>
                      <a:pt x="257629" y="132443"/>
                      <a:pt x="206829" y="228600"/>
                    </a:cubicBezTo>
                    <a:cubicBezTo>
                      <a:pt x="156029" y="324757"/>
                      <a:pt x="99786" y="509815"/>
                      <a:pt x="65315" y="576943"/>
                    </a:cubicBezTo>
                    <a:cubicBezTo>
                      <a:pt x="30844" y="644071"/>
                      <a:pt x="15422" y="637721"/>
                      <a:pt x="0" y="631371"/>
                    </a:cubicBez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124200" y="4724400"/>
                <a:ext cx="489857" cy="661934"/>
              </a:xfrm>
              <a:custGeom>
                <a:avLst/>
                <a:gdLst>
                  <a:gd name="connsiteX0" fmla="*/ 0 w 489857"/>
                  <a:gd name="connsiteY0" fmla="*/ 0 h 693632"/>
                  <a:gd name="connsiteX1" fmla="*/ 261257 w 489857"/>
                  <a:gd name="connsiteY1" fmla="*/ 315686 h 693632"/>
                  <a:gd name="connsiteX2" fmla="*/ 446314 w 489857"/>
                  <a:gd name="connsiteY2" fmla="*/ 653143 h 693632"/>
                  <a:gd name="connsiteX3" fmla="*/ 489857 w 489857"/>
                  <a:gd name="connsiteY3" fmla="*/ 674914 h 693632"/>
                </a:gdLst>
                <a:ahLst/>
                <a:cxnLst>
                  <a:cxn ang="0">
                    <a:pos x="connsiteX0" y="connsiteY0"/>
                  </a:cxn>
                  <a:cxn ang="0">
                    <a:pos x="connsiteX1" y="connsiteY1"/>
                  </a:cxn>
                  <a:cxn ang="0">
                    <a:pos x="connsiteX2" y="connsiteY2"/>
                  </a:cxn>
                  <a:cxn ang="0">
                    <a:pos x="connsiteX3" y="connsiteY3"/>
                  </a:cxn>
                </a:cxnLst>
                <a:rect l="l" t="t" r="r" b="b"/>
                <a:pathLst>
                  <a:path w="489857" h="693632">
                    <a:moveTo>
                      <a:pt x="0" y="0"/>
                    </a:moveTo>
                    <a:cubicBezTo>
                      <a:pt x="93435" y="103414"/>
                      <a:pt x="186871" y="206829"/>
                      <a:pt x="261257" y="315686"/>
                    </a:cubicBezTo>
                    <a:cubicBezTo>
                      <a:pt x="335643" y="424543"/>
                      <a:pt x="408214" y="593272"/>
                      <a:pt x="446314" y="653143"/>
                    </a:cubicBezTo>
                    <a:cubicBezTo>
                      <a:pt x="484414" y="713014"/>
                      <a:pt x="487135" y="693964"/>
                      <a:pt x="489857" y="674914"/>
                    </a:cubicBez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2699792" y="5013176"/>
              <a:ext cx="3600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699792" y="4293096"/>
              <a:ext cx="3600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372200" y="4101669"/>
              <a:ext cx="785793" cy="369332"/>
            </a:xfrm>
            <a:prstGeom prst="rect">
              <a:avLst/>
            </a:prstGeom>
            <a:noFill/>
          </p:spPr>
          <p:txBody>
            <a:bodyPr wrap="none" rtlCol="0">
              <a:spAutoFit/>
            </a:bodyPr>
            <a:lstStyle/>
            <a:p>
              <a:r>
                <a:rPr lang="en-US" altLang="zh-CN" dirty="0" smtClean="0"/>
                <a:t>V</a:t>
              </a:r>
              <a:r>
                <a:rPr lang="en-US" altLang="zh-CN" baseline="-25000" dirty="0" smtClean="0"/>
                <a:t>IHMIN</a:t>
              </a:r>
              <a:endParaRPr lang="zh-CN" altLang="en-US" dirty="0"/>
            </a:p>
          </p:txBody>
        </p:sp>
        <p:sp>
          <p:nvSpPr>
            <p:cNvPr id="21" name="TextBox 20"/>
            <p:cNvSpPr txBox="1"/>
            <p:nvPr/>
          </p:nvSpPr>
          <p:spPr>
            <a:xfrm>
              <a:off x="6397150" y="4828510"/>
              <a:ext cx="797013" cy="369332"/>
            </a:xfrm>
            <a:prstGeom prst="rect">
              <a:avLst/>
            </a:prstGeom>
            <a:noFill/>
          </p:spPr>
          <p:txBody>
            <a:bodyPr wrap="none" rtlCol="0">
              <a:spAutoFit/>
            </a:bodyPr>
            <a:lstStyle/>
            <a:p>
              <a:r>
                <a:rPr lang="en-US" altLang="zh-CN" dirty="0" smtClean="0"/>
                <a:t>V</a:t>
              </a:r>
              <a:r>
                <a:rPr lang="en-US" altLang="zh-CN" baseline="-25000" dirty="0" smtClean="0"/>
                <a:t>ILMAX</a:t>
              </a:r>
              <a:endParaRPr lang="zh-CN" altLang="en-US" dirty="0"/>
            </a:p>
          </p:txBody>
        </p:sp>
        <p:cxnSp>
          <p:nvCxnSpPr>
            <p:cNvPr id="23" name="直接连接符 22"/>
            <p:cNvCxnSpPr/>
            <p:nvPr/>
          </p:nvCxnSpPr>
          <p:spPr>
            <a:xfrm>
              <a:off x="3563888" y="3789040"/>
              <a:ext cx="0"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3928" y="3789040"/>
              <a:ext cx="0"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203848" y="5517232"/>
              <a:ext cx="3600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3923928" y="5517232"/>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563888" y="5476582"/>
              <a:ext cx="333746" cy="369332"/>
            </a:xfrm>
            <a:prstGeom prst="rect">
              <a:avLst/>
            </a:prstGeom>
            <a:noFill/>
          </p:spPr>
          <p:txBody>
            <a:bodyPr wrap="none" rtlCol="0">
              <a:spAutoFit/>
            </a:bodyPr>
            <a:lstStyle/>
            <a:p>
              <a:r>
                <a:rPr lang="en-US" altLang="zh-CN" dirty="0" err="1" smtClean="0"/>
                <a:t>t</a:t>
              </a:r>
              <a:r>
                <a:rPr lang="en-US" altLang="zh-CN" baseline="-25000" dirty="0" err="1" smtClean="0"/>
                <a:t>r</a:t>
              </a:r>
              <a:endParaRPr lang="zh-CN" altLang="en-US" dirty="0"/>
            </a:p>
          </p:txBody>
        </p:sp>
        <p:cxnSp>
          <p:nvCxnSpPr>
            <p:cNvPr id="32" name="直接连接符 31"/>
            <p:cNvCxnSpPr/>
            <p:nvPr/>
          </p:nvCxnSpPr>
          <p:spPr>
            <a:xfrm>
              <a:off x="5004048" y="3789040"/>
              <a:ext cx="0"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364088" y="3789040"/>
              <a:ext cx="0"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16016" y="5517232"/>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5364088" y="5517232"/>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004048" y="5517232"/>
              <a:ext cx="327334" cy="369332"/>
            </a:xfrm>
            <a:prstGeom prst="rect">
              <a:avLst/>
            </a:prstGeom>
            <a:noFill/>
          </p:spPr>
          <p:txBody>
            <a:bodyPr wrap="none" rtlCol="0">
              <a:spAutoFit/>
            </a:bodyPr>
            <a:lstStyle/>
            <a:p>
              <a:r>
                <a:rPr lang="en-US" altLang="zh-CN" dirty="0" err="1" smtClean="0"/>
                <a:t>t</a:t>
              </a:r>
              <a:r>
                <a:rPr lang="en-US" altLang="zh-CN" baseline="-25000" dirty="0" err="1" smtClean="0"/>
                <a:t>f</a:t>
              </a:r>
              <a:endParaRPr lang="zh-CN" altLang="en-US" dirty="0"/>
            </a:p>
          </p:txBody>
        </p:sp>
      </p:grpSp>
    </p:spTree>
    <p:extLst>
      <p:ext uri="{BB962C8B-B14F-4D97-AF65-F5344CB8AC3E}">
        <p14:creationId xmlns:p14="http://schemas.microsoft.com/office/powerpoint/2010/main" val="3898629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信号转换时延的计算</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25124336"/>
              </p:ext>
            </p:extLst>
          </p:nvPr>
        </p:nvGraphicFramePr>
        <p:xfrm>
          <a:off x="1475656" y="1196752"/>
          <a:ext cx="6480720" cy="4176464"/>
        </p:xfrm>
        <a:graphic>
          <a:graphicData uri="http://schemas.openxmlformats.org/presentationml/2006/ole">
            <mc:AlternateContent xmlns:mc="http://schemas.openxmlformats.org/markup-compatibility/2006">
              <mc:Choice xmlns:v="urn:schemas-microsoft-com:vml" Requires="v">
                <p:oleObj spid="_x0000_s26704" name="Visio" r:id="rId4" imgW="5162400" imgH="3324944" progId="Visio.Drawing.11">
                  <p:embed/>
                </p:oleObj>
              </mc:Choice>
              <mc:Fallback>
                <p:oleObj name="Visio" r:id="rId4" imgW="5162400" imgH="3324944" progId="Visio.Drawing.11">
                  <p:embed/>
                  <p:pic>
                    <p:nvPicPr>
                      <p:cNvPr id="0" name="Object 1"/>
                      <p:cNvPicPr>
                        <a:picLocks noChangeAspect="1" noChangeArrowheads="1"/>
                      </p:cNvPicPr>
                      <p:nvPr/>
                    </p:nvPicPr>
                    <p:blipFill>
                      <a:blip r:embed="rId5"/>
                      <a:srcRect/>
                      <a:stretch>
                        <a:fillRect/>
                      </a:stretch>
                    </p:blipFill>
                    <p:spPr bwMode="auto">
                      <a:xfrm>
                        <a:off x="1475656" y="1196752"/>
                        <a:ext cx="6480720" cy="4176464"/>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80151970"/>
              </p:ext>
            </p:extLst>
          </p:nvPr>
        </p:nvGraphicFramePr>
        <p:xfrm>
          <a:off x="902292" y="3717032"/>
          <a:ext cx="7339416" cy="1944216"/>
        </p:xfrm>
        <a:graphic>
          <a:graphicData uri="http://schemas.openxmlformats.org/presentationml/2006/ole">
            <mc:AlternateContent xmlns:mc="http://schemas.openxmlformats.org/markup-compatibility/2006">
              <mc:Choice xmlns:v="urn:schemas-microsoft-com:vml" Requires="v">
                <p:oleObj spid="_x0000_s26705" name="公式" r:id="rId6" imgW="3835080" imgH="1015920" progId="Equation.3">
                  <p:embed/>
                </p:oleObj>
              </mc:Choice>
              <mc:Fallback>
                <p:oleObj name="公式" r:id="rId6" imgW="3835080" imgH="1015920" progId="Equation.3">
                  <p:embed/>
                  <p:pic>
                    <p:nvPicPr>
                      <p:cNvPr id="0" name=""/>
                      <p:cNvPicPr/>
                      <p:nvPr/>
                    </p:nvPicPr>
                    <p:blipFill>
                      <a:blip r:embed="rId7"/>
                      <a:stretch>
                        <a:fillRect/>
                      </a:stretch>
                    </p:blipFill>
                    <p:spPr>
                      <a:xfrm>
                        <a:off x="902292" y="3717032"/>
                        <a:ext cx="7339416" cy="1944216"/>
                      </a:xfrm>
                      <a:prstGeom prst="rect">
                        <a:avLst/>
                      </a:prstGeom>
                    </p:spPr>
                  </p:pic>
                </p:oleObj>
              </mc:Fallback>
            </mc:AlternateContent>
          </a:graphicData>
        </a:graphic>
      </p:graphicFrame>
    </p:spTree>
    <p:extLst>
      <p:ext uri="{BB962C8B-B14F-4D97-AF65-F5344CB8AC3E}">
        <p14:creationId xmlns:p14="http://schemas.microsoft.com/office/powerpoint/2010/main" val="166275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高低电平的实现</a:t>
            </a:r>
            <a:endParaRPr lang="zh-CN" altLang="en-US" dirty="0"/>
          </a:p>
        </p:txBody>
      </p:sp>
      <p:pic>
        <p:nvPicPr>
          <p:cNvPr id="5" name="Picture 7" descr="3-1-1"/>
          <p:cNvPicPr>
            <a:picLocks noChangeAspect="1" noChangeArrowheads="1"/>
          </p:cNvPicPr>
          <p:nvPr/>
        </p:nvPicPr>
        <p:blipFill>
          <a:blip r:embed="rId4" cstate="print">
            <a:extLst>
              <a:ext uri="{28A0092B-C50C-407E-A947-70E740481C1C}">
                <a14:useLocalDpi xmlns:a14="http://schemas.microsoft.com/office/drawing/2010/main" val="0"/>
              </a:ext>
            </a:extLst>
          </a:blip>
          <a:srcRect t="3934" b="3891"/>
          <a:stretch>
            <a:fillRect/>
          </a:stretch>
        </p:blipFill>
        <p:spPr bwMode="auto">
          <a:xfrm>
            <a:off x="792412" y="1700808"/>
            <a:ext cx="3229282" cy="3168352"/>
          </a:xfrm>
          <a:prstGeom prst="rect">
            <a:avLst/>
          </a:prstGeom>
          <a:noFill/>
          <a:ln w="57150" cmpd="thickThin">
            <a:noFill/>
            <a:miter lim="800000"/>
            <a:headEnd/>
            <a:tailEnd/>
          </a:ln>
          <a:extLst>
            <a:ext uri="{909E8E84-426E-40DD-AFC4-6F175D3DCCD1}">
              <a14:hiddenFill xmlns:a14="http://schemas.microsoft.com/office/drawing/2010/main">
                <a:solidFill>
                  <a:srgbClr val="FFFFFF"/>
                </a:solidFill>
              </a14:hiddenFill>
            </a:ext>
          </a:extLst>
        </p:spPr>
      </p:pic>
      <p:sp>
        <p:nvSpPr>
          <p:cNvPr id="9" name="右箭头 8"/>
          <p:cNvSpPr/>
          <p:nvPr/>
        </p:nvSpPr>
        <p:spPr>
          <a:xfrm>
            <a:off x="4139952" y="3212976"/>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897901626"/>
              </p:ext>
            </p:extLst>
          </p:nvPr>
        </p:nvGraphicFramePr>
        <p:xfrm>
          <a:off x="4932040" y="2132977"/>
          <a:ext cx="2664296" cy="2736183"/>
        </p:xfrm>
        <a:graphic>
          <a:graphicData uri="http://schemas.openxmlformats.org/presentationml/2006/ole">
            <mc:AlternateContent xmlns:mc="http://schemas.openxmlformats.org/markup-compatibility/2006">
              <mc:Choice xmlns:v="urn:schemas-microsoft-com:vml" Requires="v">
                <p:oleObj spid="_x0000_s3144" name="Visio" r:id="rId5" imgW="1883520" imgH="1934204" progId="Visio.Drawing.11">
                  <p:embed/>
                </p:oleObj>
              </mc:Choice>
              <mc:Fallback>
                <p:oleObj name="Visio" r:id="rId5" imgW="1883520" imgH="1934204" progId="Visio.Drawing.11">
                  <p:embed/>
                  <p:pic>
                    <p:nvPicPr>
                      <p:cNvPr id="0" name=""/>
                      <p:cNvPicPr/>
                      <p:nvPr/>
                    </p:nvPicPr>
                    <p:blipFill>
                      <a:blip r:embed="rId6"/>
                      <a:stretch>
                        <a:fillRect/>
                      </a:stretch>
                    </p:blipFill>
                    <p:spPr>
                      <a:xfrm>
                        <a:off x="4932040" y="2132977"/>
                        <a:ext cx="2664296" cy="2736183"/>
                      </a:xfrm>
                      <a:prstGeom prst="rect">
                        <a:avLst/>
                      </a:prstGeom>
                    </p:spPr>
                  </p:pic>
                </p:oleObj>
              </mc:Fallback>
            </mc:AlternateContent>
          </a:graphicData>
        </a:graphic>
      </p:graphicFrame>
    </p:spTree>
    <p:extLst>
      <p:ext uri="{BB962C8B-B14F-4D97-AF65-F5344CB8AC3E}">
        <p14:creationId xmlns:p14="http://schemas.microsoft.com/office/powerpoint/2010/main" val="24460831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2091688"/>
          </a:xfrm>
        </p:spPr>
        <p:txBody>
          <a:bodyPr>
            <a:normAutofit fontScale="92500" lnSpcReduction="20000"/>
          </a:bodyPr>
          <a:lstStyle/>
          <a:p>
            <a:r>
              <a:rPr lang="zh-CN" altLang="en-US" dirty="0" smtClean="0"/>
              <a:t>输出信号滞后于输入信号的变化，称为传输时延。</a:t>
            </a:r>
            <a:endParaRPr lang="en-US" altLang="zh-CN" dirty="0" smtClean="0"/>
          </a:p>
          <a:p>
            <a:pPr lvl="1"/>
            <a:r>
              <a:rPr lang="en-US" altLang="zh-CN" i="1" dirty="0" err="1"/>
              <a:t>t</a:t>
            </a:r>
            <a:r>
              <a:rPr lang="en-US" altLang="zh-CN" baseline="-25000" dirty="0" err="1"/>
              <a:t>PHL</a:t>
            </a:r>
            <a:r>
              <a:rPr lang="zh-CN" altLang="en-US" dirty="0"/>
              <a:t>－输入电压前沿上升到幅值的</a:t>
            </a:r>
            <a:r>
              <a:rPr lang="en-US" altLang="zh-CN" dirty="0"/>
              <a:t>50</a:t>
            </a:r>
            <a:r>
              <a:rPr lang="zh-CN" altLang="en-US" dirty="0"/>
              <a:t>％与输出后沿下降到幅值的</a:t>
            </a:r>
            <a:r>
              <a:rPr lang="en-US" altLang="zh-CN" dirty="0"/>
              <a:t>50</a:t>
            </a:r>
            <a:r>
              <a:rPr lang="zh-CN" altLang="en-US" dirty="0"/>
              <a:t>％之间</a:t>
            </a:r>
            <a:r>
              <a:rPr lang="zh-CN" altLang="en-US" dirty="0" smtClean="0"/>
              <a:t>的时间差值；</a:t>
            </a:r>
            <a:endParaRPr lang="zh-CN" altLang="en-US" dirty="0"/>
          </a:p>
          <a:p>
            <a:pPr lvl="1">
              <a:spcBef>
                <a:spcPct val="50000"/>
              </a:spcBef>
            </a:pPr>
            <a:r>
              <a:rPr lang="en-US" altLang="zh-CN" i="1" dirty="0" err="1"/>
              <a:t>t</a:t>
            </a:r>
            <a:r>
              <a:rPr lang="en-US" altLang="zh-CN" baseline="-25000" dirty="0" err="1"/>
              <a:t>PLH</a:t>
            </a:r>
            <a:r>
              <a:rPr lang="zh-CN" altLang="en-US" dirty="0"/>
              <a:t>－输入电压后沿下降到幅值的</a:t>
            </a:r>
            <a:r>
              <a:rPr lang="en-US" altLang="zh-CN" dirty="0"/>
              <a:t>50</a:t>
            </a:r>
            <a:r>
              <a:rPr lang="zh-CN" altLang="en-US" dirty="0"/>
              <a:t>％与输出前沿上升到幅值的</a:t>
            </a:r>
            <a:r>
              <a:rPr lang="en-US" altLang="zh-CN" dirty="0"/>
              <a:t>50</a:t>
            </a:r>
            <a:r>
              <a:rPr lang="zh-CN" altLang="en-US" dirty="0"/>
              <a:t>％之间</a:t>
            </a:r>
            <a:r>
              <a:rPr lang="zh-CN" altLang="en-US" dirty="0" smtClean="0"/>
              <a:t>的时间差值；</a:t>
            </a:r>
            <a:endParaRPr lang="zh-CN" altLang="en-US" dirty="0"/>
          </a:p>
          <a:p>
            <a:pPr lvl="1"/>
            <a:r>
              <a:rPr lang="en-US" altLang="zh-CN" i="1" dirty="0" err="1" smtClean="0"/>
              <a:t>t</a:t>
            </a:r>
            <a:r>
              <a:rPr lang="en-US" altLang="zh-CN" baseline="-25000" dirty="0" err="1" smtClean="0"/>
              <a:t>pd</a:t>
            </a:r>
            <a:r>
              <a:rPr lang="zh-CN" altLang="en-US" dirty="0"/>
              <a:t>－平均传输延迟时间，</a:t>
            </a:r>
            <a:r>
              <a:rPr lang="en-US" altLang="zh-CN" i="1" dirty="0" err="1"/>
              <a:t>t</a:t>
            </a:r>
            <a:r>
              <a:rPr lang="en-US" altLang="zh-CN" baseline="-25000" dirty="0" err="1"/>
              <a:t>pd</a:t>
            </a:r>
            <a:r>
              <a:rPr lang="zh-CN" altLang="en-US" dirty="0"/>
              <a:t>＝（ </a:t>
            </a:r>
            <a:r>
              <a:rPr lang="en-US" altLang="zh-CN" i="1" dirty="0" err="1"/>
              <a:t>t</a:t>
            </a:r>
            <a:r>
              <a:rPr lang="en-US" altLang="zh-CN" baseline="-25000" dirty="0" err="1"/>
              <a:t>PHL</a:t>
            </a:r>
            <a:r>
              <a:rPr lang="zh-CN" altLang="en-US" dirty="0"/>
              <a:t>＋ </a:t>
            </a:r>
            <a:r>
              <a:rPr lang="en-US" altLang="zh-CN" i="1" dirty="0" err="1"/>
              <a:t>t</a:t>
            </a:r>
            <a:r>
              <a:rPr lang="en-US" altLang="zh-CN" baseline="-25000" dirty="0" err="1"/>
              <a:t>PLH</a:t>
            </a:r>
            <a:r>
              <a:rPr lang="zh-CN" altLang="en-US" dirty="0"/>
              <a:t>）</a:t>
            </a:r>
            <a:r>
              <a:rPr lang="en-US" altLang="zh-CN" dirty="0"/>
              <a:t>/ </a:t>
            </a:r>
            <a:r>
              <a:rPr lang="en-US" altLang="zh-CN" dirty="0" smtClean="0"/>
              <a:t>2</a:t>
            </a:r>
            <a:r>
              <a:rPr lang="zh-CN" altLang="en-US" dirty="0" smtClean="0"/>
              <a:t>。</a:t>
            </a:r>
            <a:endParaRPr lang="en-US" altLang="zh-CN" dirty="0"/>
          </a:p>
          <a:p>
            <a:pPr lvl="1"/>
            <a:endParaRPr lang="zh-CN" altLang="en-US" dirty="0"/>
          </a:p>
        </p:txBody>
      </p:sp>
      <p:sp>
        <p:nvSpPr>
          <p:cNvPr id="3" name="标题 2"/>
          <p:cNvSpPr>
            <a:spLocks noGrp="1"/>
          </p:cNvSpPr>
          <p:nvPr>
            <p:ph type="title"/>
          </p:nvPr>
        </p:nvSpPr>
        <p:spPr/>
        <p:txBody>
          <a:bodyPr/>
          <a:lstStyle/>
          <a:p>
            <a:r>
              <a:rPr lang="zh-CN" altLang="en-US" dirty="0" smtClean="0"/>
              <a:t>传输时延</a:t>
            </a:r>
            <a:endParaRPr lang="zh-CN" altLang="en-US" dirty="0"/>
          </a:p>
        </p:txBody>
      </p:sp>
      <p:pic>
        <p:nvPicPr>
          <p:cNvPr id="4" name="Picture 5" descr="3-3-22"/>
          <p:cNvPicPr/>
          <p:nvPr/>
        </p:nvPicPr>
        <p:blipFill>
          <a:blip r:embed="rId3" cstate="print">
            <a:extLst>
              <a:ext uri="{28A0092B-C50C-407E-A947-70E740481C1C}">
                <a14:useLocalDpi xmlns:a14="http://schemas.microsoft.com/office/drawing/2010/main" val="0"/>
              </a:ext>
            </a:extLst>
          </a:blip>
          <a:srcRect b="15767"/>
          <a:stretch>
            <a:fillRect/>
          </a:stretch>
        </p:blipFill>
        <p:spPr bwMode="auto">
          <a:xfrm>
            <a:off x="2267744" y="3717032"/>
            <a:ext cx="6264696" cy="2448272"/>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630795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CMOS</a:t>
            </a:r>
            <a:r>
              <a:rPr lang="zh-CN" altLang="en-US" dirty="0" smtClean="0"/>
              <a:t>电路的动态功耗</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076562753"/>
              </p:ext>
            </p:extLst>
          </p:nvPr>
        </p:nvGraphicFramePr>
        <p:xfrm>
          <a:off x="395536" y="1268760"/>
          <a:ext cx="5649093" cy="3641050"/>
        </p:xfrm>
        <a:graphic>
          <a:graphicData uri="http://schemas.openxmlformats.org/presentationml/2006/ole">
            <mc:AlternateContent xmlns:mc="http://schemas.openxmlformats.org/markup-compatibility/2006">
              <mc:Choice xmlns:v="urn:schemas-microsoft-com:vml" Requires="v">
                <p:oleObj spid="_x0000_s27684" name="Visio" r:id="rId4" imgW="5162400" imgH="3324944" progId="Visio.Drawing.11">
                  <p:embed/>
                </p:oleObj>
              </mc:Choice>
              <mc:Fallback>
                <p:oleObj name="Visio" r:id="rId4" imgW="5162400" imgH="3324944" progId="Visio.Drawing.11">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1268760"/>
                        <a:ext cx="5649093" cy="3641050"/>
                      </a:xfrm>
                      <a:prstGeom prst="rect">
                        <a:avLst/>
                      </a:prstGeom>
                      <a:noFill/>
                      <a:ln>
                        <a:noFill/>
                      </a:ln>
                    </p:spPr>
                  </p:pic>
                </p:oleObj>
              </mc:Fallback>
            </mc:AlternateContent>
          </a:graphicData>
        </a:graphic>
      </p:graphicFrame>
      <p:grpSp>
        <p:nvGrpSpPr>
          <p:cNvPr id="30" name="组合 29"/>
          <p:cNvGrpSpPr/>
          <p:nvPr/>
        </p:nvGrpSpPr>
        <p:grpSpPr>
          <a:xfrm>
            <a:off x="3021215" y="3576165"/>
            <a:ext cx="4541729" cy="2343636"/>
            <a:chOff x="3406245" y="3821668"/>
            <a:chExt cx="4541729" cy="2343636"/>
          </a:xfrm>
        </p:grpSpPr>
        <p:cxnSp>
          <p:nvCxnSpPr>
            <p:cNvPr id="6" name="直接箭头连接符 5"/>
            <p:cNvCxnSpPr/>
            <p:nvPr/>
          </p:nvCxnSpPr>
          <p:spPr>
            <a:xfrm>
              <a:off x="3491880" y="4725144"/>
              <a:ext cx="41044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3851920" y="3933056"/>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3864428" y="4191000"/>
              <a:ext cx="2435763" cy="468086"/>
            </a:xfrm>
            <a:custGeom>
              <a:avLst/>
              <a:gdLst>
                <a:gd name="connsiteX0" fmla="*/ 0 w 2286000"/>
                <a:gd name="connsiteY0" fmla="*/ 446314 h 468086"/>
                <a:gd name="connsiteX1" fmla="*/ 293914 w 2286000"/>
                <a:gd name="connsiteY1" fmla="*/ 446314 h 468086"/>
                <a:gd name="connsiteX2" fmla="*/ 293914 w 2286000"/>
                <a:gd name="connsiteY2" fmla="*/ 0 h 468086"/>
                <a:gd name="connsiteX3" fmla="*/ 827314 w 2286000"/>
                <a:gd name="connsiteY3" fmla="*/ 0 h 468086"/>
                <a:gd name="connsiteX4" fmla="*/ 816428 w 2286000"/>
                <a:gd name="connsiteY4" fmla="*/ 457200 h 468086"/>
                <a:gd name="connsiteX5" fmla="*/ 1349828 w 2286000"/>
                <a:gd name="connsiteY5" fmla="*/ 457200 h 468086"/>
                <a:gd name="connsiteX6" fmla="*/ 1349828 w 2286000"/>
                <a:gd name="connsiteY6" fmla="*/ 32657 h 468086"/>
                <a:gd name="connsiteX7" fmla="*/ 1817914 w 2286000"/>
                <a:gd name="connsiteY7" fmla="*/ 32657 h 468086"/>
                <a:gd name="connsiteX8" fmla="*/ 1828800 w 2286000"/>
                <a:gd name="connsiteY8" fmla="*/ 468086 h 468086"/>
                <a:gd name="connsiteX9" fmla="*/ 2286000 w 2286000"/>
                <a:gd name="connsiteY9" fmla="*/ 468086 h 46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0" h="468086">
                  <a:moveTo>
                    <a:pt x="0" y="446314"/>
                  </a:moveTo>
                  <a:lnTo>
                    <a:pt x="293914" y="446314"/>
                  </a:lnTo>
                  <a:lnTo>
                    <a:pt x="293914" y="0"/>
                  </a:lnTo>
                  <a:lnTo>
                    <a:pt x="827314" y="0"/>
                  </a:lnTo>
                  <a:lnTo>
                    <a:pt x="816428" y="457200"/>
                  </a:lnTo>
                  <a:lnTo>
                    <a:pt x="1349828" y="457200"/>
                  </a:lnTo>
                  <a:lnTo>
                    <a:pt x="1349828" y="32657"/>
                  </a:lnTo>
                  <a:lnTo>
                    <a:pt x="1817914" y="32657"/>
                  </a:lnTo>
                  <a:lnTo>
                    <a:pt x="1828800" y="468086"/>
                  </a:lnTo>
                  <a:lnTo>
                    <a:pt x="2286000" y="468086"/>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406245" y="3821668"/>
              <a:ext cx="372218" cy="369332"/>
            </a:xfrm>
            <a:prstGeom prst="rect">
              <a:avLst/>
            </a:prstGeom>
            <a:noFill/>
          </p:spPr>
          <p:txBody>
            <a:bodyPr wrap="none" rtlCol="0">
              <a:spAutoFit/>
            </a:bodyPr>
            <a:lstStyle/>
            <a:p>
              <a:r>
                <a:rPr lang="en-US" altLang="zh-CN" dirty="0" err="1" smtClean="0"/>
                <a:t>u</a:t>
              </a:r>
              <a:r>
                <a:rPr lang="en-US" altLang="zh-CN" baseline="-25000" dirty="0" err="1" smtClean="0"/>
                <a:t>i</a:t>
              </a:r>
              <a:endParaRPr lang="zh-CN" altLang="en-US" dirty="0"/>
            </a:p>
          </p:txBody>
        </p:sp>
        <p:cxnSp>
          <p:nvCxnSpPr>
            <p:cNvPr id="12" name="直接箭头连接符 11"/>
            <p:cNvCxnSpPr/>
            <p:nvPr/>
          </p:nvCxnSpPr>
          <p:spPr>
            <a:xfrm>
              <a:off x="3778463" y="5877272"/>
              <a:ext cx="38178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851920" y="5157192"/>
              <a:ext cx="12509"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211960" y="4006334"/>
              <a:ext cx="0" cy="21589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788024" y="3933056"/>
              <a:ext cx="0" cy="22322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92080" y="3933056"/>
              <a:ext cx="0" cy="22322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796136" y="3933056"/>
              <a:ext cx="0" cy="223224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任意多边形 21"/>
            <p:cNvSpPr/>
            <p:nvPr/>
          </p:nvSpPr>
          <p:spPr>
            <a:xfrm>
              <a:off x="4212771" y="5290457"/>
              <a:ext cx="65315" cy="598714"/>
            </a:xfrm>
            <a:custGeom>
              <a:avLst/>
              <a:gdLst>
                <a:gd name="connsiteX0" fmla="*/ 0 w 65315"/>
                <a:gd name="connsiteY0" fmla="*/ 0 h 598714"/>
                <a:gd name="connsiteX1" fmla="*/ 43543 w 65315"/>
                <a:gd name="connsiteY1" fmla="*/ 304800 h 598714"/>
                <a:gd name="connsiteX2" fmla="*/ 65315 w 65315"/>
                <a:gd name="connsiteY2" fmla="*/ 598714 h 598714"/>
              </a:gdLst>
              <a:ahLst/>
              <a:cxnLst>
                <a:cxn ang="0">
                  <a:pos x="connsiteX0" y="connsiteY0"/>
                </a:cxn>
                <a:cxn ang="0">
                  <a:pos x="connsiteX1" y="connsiteY1"/>
                </a:cxn>
                <a:cxn ang="0">
                  <a:pos x="connsiteX2" y="connsiteY2"/>
                </a:cxn>
              </a:cxnLst>
              <a:rect l="l" t="t" r="r" b="b"/>
              <a:pathLst>
                <a:path w="65315" h="598714">
                  <a:moveTo>
                    <a:pt x="0" y="0"/>
                  </a:moveTo>
                  <a:cubicBezTo>
                    <a:pt x="16328" y="102507"/>
                    <a:pt x="32657" y="205014"/>
                    <a:pt x="43543" y="304800"/>
                  </a:cubicBezTo>
                  <a:cubicBezTo>
                    <a:pt x="54429" y="404586"/>
                    <a:pt x="59872" y="501650"/>
                    <a:pt x="65315" y="598714"/>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5790693" y="5312229"/>
              <a:ext cx="97972" cy="576942"/>
            </a:xfrm>
            <a:custGeom>
              <a:avLst/>
              <a:gdLst>
                <a:gd name="connsiteX0" fmla="*/ 0 w 97972"/>
                <a:gd name="connsiteY0" fmla="*/ 0 h 576942"/>
                <a:gd name="connsiteX1" fmla="*/ 54429 w 97972"/>
                <a:gd name="connsiteY1" fmla="*/ 250371 h 576942"/>
                <a:gd name="connsiteX2" fmla="*/ 97972 w 97972"/>
                <a:gd name="connsiteY2" fmla="*/ 576942 h 576942"/>
                <a:gd name="connsiteX3" fmla="*/ 97972 w 97972"/>
                <a:gd name="connsiteY3" fmla="*/ 576942 h 576942"/>
                <a:gd name="connsiteX4" fmla="*/ 97972 w 97972"/>
                <a:gd name="connsiteY4" fmla="*/ 576942 h 576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2" h="576942">
                  <a:moveTo>
                    <a:pt x="0" y="0"/>
                  </a:moveTo>
                  <a:cubicBezTo>
                    <a:pt x="19050" y="77107"/>
                    <a:pt x="38100" y="154214"/>
                    <a:pt x="54429" y="250371"/>
                  </a:cubicBezTo>
                  <a:cubicBezTo>
                    <a:pt x="70758" y="346528"/>
                    <a:pt x="97972" y="576942"/>
                    <a:pt x="97972" y="576942"/>
                  </a:cubicBezTo>
                  <a:lnTo>
                    <a:pt x="97972" y="576942"/>
                  </a:lnTo>
                  <a:lnTo>
                    <a:pt x="97972" y="576942"/>
                  </a:ln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5292080" y="5278558"/>
              <a:ext cx="65315" cy="598714"/>
            </a:xfrm>
            <a:custGeom>
              <a:avLst/>
              <a:gdLst>
                <a:gd name="connsiteX0" fmla="*/ 0 w 65315"/>
                <a:gd name="connsiteY0" fmla="*/ 0 h 598714"/>
                <a:gd name="connsiteX1" fmla="*/ 43543 w 65315"/>
                <a:gd name="connsiteY1" fmla="*/ 304800 h 598714"/>
                <a:gd name="connsiteX2" fmla="*/ 65315 w 65315"/>
                <a:gd name="connsiteY2" fmla="*/ 598714 h 598714"/>
              </a:gdLst>
              <a:ahLst/>
              <a:cxnLst>
                <a:cxn ang="0">
                  <a:pos x="connsiteX0" y="connsiteY0"/>
                </a:cxn>
                <a:cxn ang="0">
                  <a:pos x="connsiteX1" y="connsiteY1"/>
                </a:cxn>
                <a:cxn ang="0">
                  <a:pos x="connsiteX2" y="connsiteY2"/>
                </a:cxn>
              </a:cxnLst>
              <a:rect l="l" t="t" r="r" b="b"/>
              <a:pathLst>
                <a:path w="65315" h="598714">
                  <a:moveTo>
                    <a:pt x="0" y="0"/>
                  </a:moveTo>
                  <a:cubicBezTo>
                    <a:pt x="16328" y="102507"/>
                    <a:pt x="32657" y="205014"/>
                    <a:pt x="43543" y="304800"/>
                  </a:cubicBezTo>
                  <a:cubicBezTo>
                    <a:pt x="54429" y="404586"/>
                    <a:pt x="59872" y="501650"/>
                    <a:pt x="65315" y="598714"/>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789714" y="5312229"/>
              <a:ext cx="97972" cy="576942"/>
            </a:xfrm>
            <a:custGeom>
              <a:avLst/>
              <a:gdLst>
                <a:gd name="connsiteX0" fmla="*/ 0 w 97972"/>
                <a:gd name="connsiteY0" fmla="*/ 0 h 576942"/>
                <a:gd name="connsiteX1" fmla="*/ 54429 w 97972"/>
                <a:gd name="connsiteY1" fmla="*/ 250371 h 576942"/>
                <a:gd name="connsiteX2" fmla="*/ 97972 w 97972"/>
                <a:gd name="connsiteY2" fmla="*/ 576942 h 576942"/>
                <a:gd name="connsiteX3" fmla="*/ 97972 w 97972"/>
                <a:gd name="connsiteY3" fmla="*/ 576942 h 576942"/>
                <a:gd name="connsiteX4" fmla="*/ 97972 w 97972"/>
                <a:gd name="connsiteY4" fmla="*/ 576942 h 576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2" h="576942">
                  <a:moveTo>
                    <a:pt x="0" y="0"/>
                  </a:moveTo>
                  <a:cubicBezTo>
                    <a:pt x="19050" y="77107"/>
                    <a:pt x="38100" y="154214"/>
                    <a:pt x="54429" y="250371"/>
                  </a:cubicBezTo>
                  <a:cubicBezTo>
                    <a:pt x="70758" y="346528"/>
                    <a:pt x="97972" y="576942"/>
                    <a:pt x="97972" y="576942"/>
                  </a:cubicBezTo>
                  <a:lnTo>
                    <a:pt x="97972" y="576942"/>
                  </a:lnTo>
                  <a:lnTo>
                    <a:pt x="97972" y="576942"/>
                  </a:lnTo>
                </a:path>
              </a:pathLst>
            </a:cu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147372" y="5157192"/>
              <a:ext cx="348172" cy="369332"/>
            </a:xfrm>
            <a:prstGeom prst="rect">
              <a:avLst/>
            </a:prstGeom>
            <a:noFill/>
          </p:spPr>
          <p:txBody>
            <a:bodyPr wrap="none" rtlCol="0">
              <a:spAutoFit/>
            </a:bodyPr>
            <a:lstStyle/>
            <a:p>
              <a:r>
                <a:rPr lang="en-US" altLang="zh-CN" dirty="0" smtClean="0"/>
                <a:t>i</a:t>
              </a:r>
              <a:r>
                <a:rPr lang="en-US" altLang="zh-CN" baseline="-25000" dirty="0" smtClean="0"/>
                <a:t>n</a:t>
              </a:r>
              <a:endParaRPr lang="zh-CN" altLang="en-US" dirty="0"/>
            </a:p>
          </p:txBody>
        </p:sp>
        <p:sp>
          <p:nvSpPr>
            <p:cNvPr id="27" name="TextBox 26"/>
            <p:cNvSpPr txBox="1"/>
            <p:nvPr/>
          </p:nvSpPr>
          <p:spPr>
            <a:xfrm>
              <a:off x="4713600" y="5127563"/>
              <a:ext cx="348172" cy="369332"/>
            </a:xfrm>
            <a:prstGeom prst="rect">
              <a:avLst/>
            </a:prstGeom>
            <a:noFill/>
          </p:spPr>
          <p:txBody>
            <a:bodyPr wrap="none" rtlCol="0">
              <a:spAutoFit/>
            </a:bodyPr>
            <a:lstStyle/>
            <a:p>
              <a:r>
                <a:rPr lang="en-US" altLang="zh-CN" dirty="0" err="1" smtClean="0"/>
                <a:t>i</a:t>
              </a:r>
              <a:r>
                <a:rPr lang="en-US" altLang="zh-CN" baseline="-25000" dirty="0" err="1" smtClean="0"/>
                <a:t>p</a:t>
              </a:r>
              <a:endParaRPr lang="zh-CN" altLang="en-US" dirty="0"/>
            </a:p>
          </p:txBody>
        </p:sp>
        <p:sp>
          <p:nvSpPr>
            <p:cNvPr id="28" name="TextBox 27"/>
            <p:cNvSpPr txBox="1"/>
            <p:nvPr/>
          </p:nvSpPr>
          <p:spPr>
            <a:xfrm>
              <a:off x="7676746" y="5714377"/>
              <a:ext cx="271228" cy="369332"/>
            </a:xfrm>
            <a:prstGeom prst="rect">
              <a:avLst/>
            </a:prstGeom>
            <a:noFill/>
          </p:spPr>
          <p:txBody>
            <a:bodyPr wrap="none" rtlCol="0">
              <a:spAutoFit/>
            </a:bodyPr>
            <a:lstStyle/>
            <a:p>
              <a:r>
                <a:rPr lang="en-US" altLang="zh-CN" dirty="0" smtClean="0"/>
                <a:t>t</a:t>
              </a:r>
              <a:endParaRPr lang="zh-CN" altLang="en-US" dirty="0"/>
            </a:p>
          </p:txBody>
        </p:sp>
        <p:sp>
          <p:nvSpPr>
            <p:cNvPr id="29" name="TextBox 28"/>
            <p:cNvSpPr txBox="1"/>
            <p:nvPr/>
          </p:nvSpPr>
          <p:spPr>
            <a:xfrm>
              <a:off x="7613749" y="4540478"/>
              <a:ext cx="271228" cy="369332"/>
            </a:xfrm>
            <a:prstGeom prst="rect">
              <a:avLst/>
            </a:prstGeom>
            <a:noFill/>
          </p:spPr>
          <p:txBody>
            <a:bodyPr wrap="none" rtlCol="0">
              <a:spAutoFit/>
            </a:bodyPr>
            <a:lstStyle/>
            <a:p>
              <a:r>
                <a:rPr lang="en-US" altLang="zh-CN" dirty="0" smtClean="0"/>
                <a:t>t</a:t>
              </a:r>
              <a:endParaRPr lang="zh-CN" altLang="en-US" dirty="0"/>
            </a:p>
          </p:txBody>
        </p:sp>
      </p:grpSp>
    </p:spTree>
    <p:extLst>
      <p:ext uri="{BB962C8B-B14F-4D97-AF65-F5344CB8AC3E}">
        <p14:creationId xmlns:p14="http://schemas.microsoft.com/office/powerpoint/2010/main" val="16580197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731648"/>
          </a:xfrm>
        </p:spPr>
        <p:txBody>
          <a:bodyPr>
            <a:normAutofit lnSpcReduction="10000"/>
          </a:bodyPr>
          <a:lstStyle/>
          <a:p>
            <a:r>
              <a:rPr lang="zh-CN" altLang="zh-CN" dirty="0"/>
              <a:t>动态功耗计算：在一个周期内，</a:t>
            </a:r>
            <a:r>
              <a:rPr lang="en-US" altLang="zh-CN" dirty="0"/>
              <a:t>CMOS</a:t>
            </a:r>
            <a:r>
              <a:rPr lang="zh-CN" altLang="zh-CN" dirty="0"/>
              <a:t>反相器分别经历</a:t>
            </a:r>
            <a:r>
              <a:rPr lang="en-US" altLang="zh-CN" dirty="0"/>
              <a:t>PMOS</a:t>
            </a:r>
            <a:r>
              <a:rPr lang="zh-CN" altLang="zh-CN" dirty="0"/>
              <a:t>充电和</a:t>
            </a:r>
            <a:r>
              <a:rPr lang="en-US" altLang="zh-CN" dirty="0"/>
              <a:t>NMOS</a:t>
            </a:r>
            <a:r>
              <a:rPr lang="zh-CN" altLang="zh-CN" dirty="0"/>
              <a:t>放电的过程。管上由于分布电容充放电所引起的平均功耗可以用以下方法计算。</a:t>
            </a:r>
          </a:p>
          <a:p>
            <a:pPr marL="109728" indent="0">
              <a:buNone/>
            </a:pPr>
            <a:endParaRPr lang="zh-CN" altLang="en-US" dirty="0"/>
          </a:p>
        </p:txBody>
      </p:sp>
      <p:sp>
        <p:nvSpPr>
          <p:cNvPr id="3" name="标题 2"/>
          <p:cNvSpPr>
            <a:spLocks noGrp="1"/>
          </p:cNvSpPr>
          <p:nvPr>
            <p:ph type="title"/>
          </p:nvPr>
        </p:nvSpPr>
        <p:spPr/>
        <p:txBody>
          <a:bodyPr/>
          <a:lstStyle/>
          <a:p>
            <a:r>
              <a:rPr lang="en-US" altLang="zh-CN" dirty="0" smtClean="0"/>
              <a:t>CMOS</a:t>
            </a:r>
            <a:r>
              <a:rPr lang="zh-CN" altLang="en-US" dirty="0" smtClean="0"/>
              <a:t>电路的动态功耗</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1691680" y="2996952"/>
                <a:ext cx="6462464" cy="30433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Pc</m:t>
                      </m:r>
                      <m:r>
                        <a:rPr lang="en-US" altLang="zh-CN">
                          <a:latin typeface="Cambria Math"/>
                        </a:rPr>
                        <m:t>=</m:t>
                      </m:r>
                      <m:f>
                        <m:fPr>
                          <m:ctrlPr>
                            <a:rPr lang="zh-CN" altLang="zh-CN" i="1">
                              <a:latin typeface="Cambria Math"/>
                            </a:rPr>
                          </m:ctrlPr>
                        </m:fPr>
                        <m:num>
                          <m:r>
                            <a:rPr lang="en-US" altLang="zh-CN" i="1">
                              <a:latin typeface="Cambria Math"/>
                            </a:rPr>
                            <m:t>1</m:t>
                          </m:r>
                        </m:num>
                        <m:den>
                          <m:r>
                            <a:rPr lang="en-US" altLang="zh-CN" i="1">
                              <a:latin typeface="Cambria Math"/>
                            </a:rPr>
                            <m:t>𝑇</m:t>
                          </m:r>
                        </m:den>
                      </m:f>
                      <m:d>
                        <m:dPr>
                          <m:begChr m:val="["/>
                          <m:endChr m:val="]"/>
                          <m:ctrlPr>
                            <a:rPr lang="zh-CN" altLang="zh-CN" i="1">
                              <a:latin typeface="Cambria Math"/>
                            </a:rPr>
                          </m:ctrlPr>
                        </m:dPr>
                        <m:e>
                          <m:nary>
                            <m:naryPr>
                              <m:limLoc m:val="subSup"/>
                              <m:ctrlPr>
                                <a:rPr lang="zh-CN" altLang="zh-CN" i="1">
                                  <a:latin typeface="Cambria Math"/>
                                </a:rPr>
                              </m:ctrlPr>
                            </m:naryPr>
                            <m:sub>
                              <m:r>
                                <a:rPr lang="en-US" altLang="zh-CN" i="1">
                                  <a:latin typeface="Cambria Math"/>
                                </a:rPr>
                                <m:t>0</m:t>
                              </m:r>
                            </m:sub>
                            <m:sup>
                              <m:f>
                                <m:fPr>
                                  <m:ctrlPr>
                                    <a:rPr lang="zh-CN" altLang="zh-CN" i="1">
                                      <a:latin typeface="Cambria Math"/>
                                    </a:rPr>
                                  </m:ctrlPr>
                                </m:fPr>
                                <m:num>
                                  <m:r>
                                    <a:rPr lang="en-US" altLang="zh-CN" i="1">
                                      <a:latin typeface="Cambria Math"/>
                                    </a:rPr>
                                    <m:t>𝑇</m:t>
                                  </m:r>
                                </m:num>
                                <m:den>
                                  <m:r>
                                    <a:rPr lang="en-US" altLang="zh-CN" i="1">
                                      <a:latin typeface="Cambria Math"/>
                                    </a:rPr>
                                    <m:t>2</m:t>
                                  </m:r>
                                </m:den>
                              </m:f>
                            </m:sup>
                            <m:e>
                              <m:sSub>
                                <m:sSubPr>
                                  <m:ctrlPr>
                                    <a:rPr lang="zh-CN" altLang="zh-CN" i="1">
                                      <a:latin typeface="Cambria Math"/>
                                    </a:rPr>
                                  </m:ctrlPr>
                                </m:sSubPr>
                                <m:e>
                                  <m:r>
                                    <a:rPr lang="en-US" altLang="zh-CN" i="1">
                                      <a:latin typeface="Cambria Math"/>
                                    </a:rPr>
                                    <m:t>𝑖</m:t>
                                  </m:r>
                                </m:e>
                                <m:sub>
                                  <m:r>
                                    <a:rPr lang="en-US" altLang="zh-CN" i="1">
                                      <a:latin typeface="Cambria Math"/>
                                    </a:rPr>
                                    <m:t>𝑁</m:t>
                                  </m:r>
                                </m:sub>
                              </m:sSub>
                              <m:sSub>
                                <m:sSubPr>
                                  <m:ctrlPr>
                                    <a:rPr lang="zh-CN" altLang="zh-CN" i="1">
                                      <a:latin typeface="Cambria Math"/>
                                    </a:rPr>
                                  </m:ctrlPr>
                                </m:sSubPr>
                                <m:e>
                                  <m:r>
                                    <a:rPr lang="en-US" altLang="zh-CN" i="1">
                                      <a:latin typeface="Cambria Math"/>
                                    </a:rPr>
                                    <m:t>𝑣</m:t>
                                  </m:r>
                                </m:e>
                                <m:sub>
                                  <m:r>
                                    <a:rPr lang="en-US" altLang="zh-CN" i="1">
                                      <a:latin typeface="Cambria Math"/>
                                    </a:rPr>
                                    <m:t>0</m:t>
                                  </m:r>
                                </m:sub>
                              </m:sSub>
                              <m:r>
                                <a:rPr lang="en-US" altLang="zh-CN" i="1">
                                  <a:latin typeface="Cambria Math"/>
                                </a:rPr>
                                <m:t>𝑑𝑡</m:t>
                              </m:r>
                            </m:e>
                          </m:nary>
                          <m:r>
                            <a:rPr lang="en-US" altLang="zh-CN">
                              <a:latin typeface="Cambria Math"/>
                            </a:rPr>
                            <m:t>+</m:t>
                          </m:r>
                          <m:nary>
                            <m:naryPr>
                              <m:limLoc m:val="subSup"/>
                              <m:ctrlPr>
                                <a:rPr lang="zh-CN" altLang="zh-CN" i="1">
                                  <a:latin typeface="Cambria Math"/>
                                </a:rPr>
                              </m:ctrlPr>
                            </m:naryPr>
                            <m:sub>
                              <m:f>
                                <m:fPr>
                                  <m:ctrlPr>
                                    <a:rPr lang="zh-CN" altLang="zh-CN" i="1">
                                      <a:latin typeface="Cambria Math"/>
                                    </a:rPr>
                                  </m:ctrlPr>
                                </m:fPr>
                                <m:num>
                                  <m:r>
                                    <a:rPr lang="en-US" altLang="zh-CN" i="1">
                                      <a:latin typeface="Cambria Math"/>
                                    </a:rPr>
                                    <m:t>𝑇</m:t>
                                  </m:r>
                                </m:num>
                                <m:den>
                                  <m:r>
                                    <a:rPr lang="en-US" altLang="zh-CN" i="1">
                                      <a:latin typeface="Cambria Math"/>
                                    </a:rPr>
                                    <m:t>2</m:t>
                                  </m:r>
                                </m:den>
                              </m:f>
                            </m:sub>
                            <m:sup>
                              <m:r>
                                <a:rPr lang="en-US" altLang="zh-CN" i="1">
                                  <a:latin typeface="Cambria Math"/>
                                </a:rPr>
                                <m:t>𝑇</m:t>
                              </m:r>
                            </m:sup>
                            <m:e>
                              <m:sSub>
                                <m:sSubPr>
                                  <m:ctrlPr>
                                    <a:rPr lang="zh-CN" altLang="zh-CN" i="1">
                                      <a:latin typeface="Cambria Math"/>
                                    </a:rPr>
                                  </m:ctrlPr>
                                </m:sSubPr>
                                <m:e>
                                  <m:r>
                                    <a:rPr lang="en-US" altLang="zh-CN" i="1">
                                      <a:latin typeface="Cambria Math"/>
                                    </a:rPr>
                                    <m:t>𝑖</m:t>
                                  </m:r>
                                </m:e>
                                <m:sub>
                                  <m:r>
                                    <a:rPr lang="en-US" altLang="zh-CN" i="1">
                                      <a:latin typeface="Cambria Math"/>
                                    </a:rPr>
                                    <m:t>𝑝</m:t>
                                  </m:r>
                                </m:sub>
                              </m:sSub>
                              <m:d>
                                <m:dPr>
                                  <m:ctrlPr>
                                    <a:rPr lang="zh-CN" altLang="zh-CN" i="1">
                                      <a:latin typeface="Cambria Math"/>
                                    </a:rPr>
                                  </m:ctrlPr>
                                </m:dPr>
                                <m:e>
                                  <m:sSub>
                                    <m:sSubPr>
                                      <m:ctrlPr>
                                        <a:rPr lang="zh-CN" altLang="zh-CN" i="1">
                                          <a:latin typeface="Cambria Math"/>
                                        </a:rPr>
                                      </m:ctrlPr>
                                    </m:sSubPr>
                                    <m:e>
                                      <m:r>
                                        <a:rPr lang="en-US" altLang="zh-CN" i="1">
                                          <a:latin typeface="Cambria Math"/>
                                        </a:rPr>
                                        <m:t>𝑉</m:t>
                                      </m:r>
                                    </m:e>
                                    <m:sub>
                                      <m:r>
                                        <a:rPr lang="en-US" altLang="zh-CN" i="1">
                                          <a:latin typeface="Cambria Math"/>
                                        </a:rPr>
                                        <m:t>𝐷𝐷</m:t>
                                      </m:r>
                                    </m:sub>
                                  </m:sSub>
                                  <m:r>
                                    <a:rPr lang="en-US" altLang="zh-CN" i="1">
                                      <a:latin typeface="Cambria Math"/>
                                    </a:rPr>
                                    <m:t>−</m:t>
                                  </m:r>
                                  <m:sSub>
                                    <m:sSubPr>
                                      <m:ctrlPr>
                                        <a:rPr lang="zh-CN" altLang="zh-CN" i="1">
                                          <a:latin typeface="Cambria Math"/>
                                        </a:rPr>
                                      </m:ctrlPr>
                                    </m:sSubPr>
                                    <m:e>
                                      <m:r>
                                        <a:rPr lang="en-US" altLang="zh-CN" i="1">
                                          <a:latin typeface="Cambria Math"/>
                                        </a:rPr>
                                        <m:t>𝑣</m:t>
                                      </m:r>
                                    </m:e>
                                    <m:sub>
                                      <m:r>
                                        <a:rPr lang="en-US" altLang="zh-CN" i="1">
                                          <a:latin typeface="Cambria Math"/>
                                        </a:rPr>
                                        <m:t>0</m:t>
                                      </m:r>
                                    </m:sub>
                                  </m:sSub>
                                </m:e>
                              </m:d>
                              <m:r>
                                <a:rPr lang="en-US" altLang="zh-CN" i="1">
                                  <a:latin typeface="Cambria Math"/>
                                </a:rPr>
                                <m:t>𝑑𝑡</m:t>
                              </m:r>
                            </m:e>
                          </m:nary>
                        </m:e>
                      </m:d>
                      <m:r>
                        <a:rPr lang="en-US" altLang="zh-CN" i="1">
                          <a:latin typeface="Cambria Math"/>
                        </a:rPr>
                        <m:t>=</m:t>
                      </m:r>
                      <m:r>
                        <a:rPr lang="en-US" altLang="zh-CN" i="1">
                          <a:latin typeface="Cambria Math"/>
                        </a:rPr>
                        <m:t>𝑓</m:t>
                      </m:r>
                      <m:d>
                        <m:dPr>
                          <m:begChr m:val="["/>
                          <m:endChr m:val="]"/>
                          <m:ctrlPr>
                            <a:rPr lang="zh-CN" altLang="zh-CN" i="1">
                              <a:latin typeface="Cambria Math"/>
                            </a:rPr>
                          </m:ctrlPr>
                        </m:dPr>
                        <m:e>
                          <m:nary>
                            <m:naryPr>
                              <m:limLoc m:val="subSup"/>
                              <m:ctrlPr>
                                <a:rPr lang="zh-CN" altLang="zh-CN" i="1">
                                  <a:latin typeface="Cambria Math"/>
                                </a:rPr>
                              </m:ctrlPr>
                            </m:naryPr>
                            <m:sub>
                              <m:r>
                                <a:rPr lang="en-US" altLang="zh-CN" i="1">
                                  <a:latin typeface="Cambria Math"/>
                                </a:rPr>
                                <m:t>0</m:t>
                              </m:r>
                            </m:sub>
                            <m:sup>
                              <m:f>
                                <m:fPr>
                                  <m:ctrlPr>
                                    <a:rPr lang="zh-CN" altLang="zh-CN" i="1">
                                      <a:latin typeface="Cambria Math"/>
                                    </a:rPr>
                                  </m:ctrlPr>
                                </m:fPr>
                                <m:num>
                                  <m:r>
                                    <a:rPr lang="en-US" altLang="zh-CN" i="1">
                                      <a:latin typeface="Cambria Math"/>
                                    </a:rPr>
                                    <m:t>𝑇</m:t>
                                  </m:r>
                                </m:num>
                                <m:den>
                                  <m:r>
                                    <a:rPr lang="en-US" altLang="zh-CN" i="1">
                                      <a:latin typeface="Cambria Math"/>
                                    </a:rPr>
                                    <m:t>2</m:t>
                                  </m:r>
                                </m:den>
                              </m:f>
                            </m:sup>
                            <m:e>
                              <m:r>
                                <a:rPr lang="en-US" altLang="zh-CN" i="1">
                                  <a:latin typeface="Cambria Math"/>
                                </a:rPr>
                                <m:t>−</m:t>
                              </m:r>
                              <m:sSub>
                                <m:sSubPr>
                                  <m:ctrlPr>
                                    <a:rPr lang="zh-CN" altLang="zh-CN" i="1">
                                      <a:latin typeface="Cambria Math"/>
                                    </a:rPr>
                                  </m:ctrlPr>
                                </m:sSubPr>
                                <m:e>
                                  <m:r>
                                    <a:rPr lang="en-US" altLang="zh-CN" i="1">
                                      <a:latin typeface="Cambria Math"/>
                                    </a:rPr>
                                    <m:t>𝐶</m:t>
                                  </m:r>
                                </m:e>
                                <m:sub>
                                  <m:r>
                                    <a:rPr lang="en-US" altLang="zh-CN" i="1">
                                      <a:latin typeface="Cambria Math"/>
                                    </a:rPr>
                                    <m:t>𝐿</m:t>
                                  </m:r>
                                </m:sub>
                              </m:sSub>
                              <m:f>
                                <m:fPr>
                                  <m:ctrlPr>
                                    <a:rPr lang="zh-CN" altLang="zh-CN" i="1">
                                      <a:latin typeface="Cambria Math"/>
                                    </a:rPr>
                                  </m:ctrlPr>
                                </m:fPr>
                                <m:num>
                                  <m:r>
                                    <a:rPr lang="en-US" altLang="zh-CN" i="1">
                                      <a:latin typeface="Cambria Math"/>
                                    </a:rPr>
                                    <m:t>𝑑</m:t>
                                  </m:r>
                                  <m:sSub>
                                    <m:sSubPr>
                                      <m:ctrlPr>
                                        <a:rPr lang="zh-CN" altLang="zh-CN" i="1">
                                          <a:latin typeface="Cambria Math"/>
                                        </a:rPr>
                                      </m:ctrlPr>
                                    </m:sSubPr>
                                    <m:e>
                                      <m:r>
                                        <a:rPr lang="en-US" altLang="zh-CN" i="1">
                                          <a:latin typeface="Cambria Math"/>
                                        </a:rPr>
                                        <m:t>𝑣</m:t>
                                      </m:r>
                                    </m:e>
                                    <m:sub>
                                      <m:r>
                                        <a:rPr lang="en-US" altLang="zh-CN" i="1">
                                          <a:latin typeface="Cambria Math"/>
                                        </a:rPr>
                                        <m:t>0</m:t>
                                      </m:r>
                                    </m:sub>
                                  </m:sSub>
                                </m:num>
                                <m:den>
                                  <m:r>
                                    <a:rPr lang="en-US" altLang="zh-CN" i="1">
                                      <a:latin typeface="Cambria Math"/>
                                    </a:rPr>
                                    <m:t>𝑑𝑡</m:t>
                                  </m:r>
                                </m:den>
                              </m:f>
                              <m:sSub>
                                <m:sSubPr>
                                  <m:ctrlPr>
                                    <a:rPr lang="zh-CN" altLang="zh-CN" i="1">
                                      <a:latin typeface="Cambria Math"/>
                                    </a:rPr>
                                  </m:ctrlPr>
                                </m:sSubPr>
                                <m:e>
                                  <m:r>
                                    <a:rPr lang="en-US" altLang="zh-CN" i="1">
                                      <a:latin typeface="Cambria Math"/>
                                    </a:rPr>
                                    <m:t>𝑣</m:t>
                                  </m:r>
                                </m:e>
                                <m:sub>
                                  <m:r>
                                    <a:rPr lang="en-US" altLang="zh-CN" i="1">
                                      <a:latin typeface="Cambria Math"/>
                                    </a:rPr>
                                    <m:t>0</m:t>
                                  </m:r>
                                </m:sub>
                              </m:sSub>
                              <m:r>
                                <a:rPr lang="en-US" altLang="zh-CN" i="1">
                                  <a:latin typeface="Cambria Math"/>
                                </a:rPr>
                                <m:t>𝑑𝑡</m:t>
                              </m:r>
                            </m:e>
                          </m:nary>
                          <m:r>
                            <a:rPr lang="en-US" altLang="zh-CN" i="1">
                              <a:latin typeface="Cambria Math"/>
                            </a:rPr>
                            <m:t>+</m:t>
                          </m:r>
                          <m:nary>
                            <m:naryPr>
                              <m:limLoc m:val="subSup"/>
                              <m:ctrlPr>
                                <a:rPr lang="zh-CN" altLang="zh-CN" i="1">
                                  <a:latin typeface="Cambria Math"/>
                                </a:rPr>
                              </m:ctrlPr>
                            </m:naryPr>
                            <m:sub>
                              <m:f>
                                <m:fPr>
                                  <m:ctrlPr>
                                    <a:rPr lang="zh-CN" altLang="zh-CN" i="1">
                                      <a:latin typeface="Cambria Math"/>
                                    </a:rPr>
                                  </m:ctrlPr>
                                </m:fPr>
                                <m:num>
                                  <m:r>
                                    <a:rPr lang="en-US" altLang="zh-CN" i="1">
                                      <a:latin typeface="Cambria Math"/>
                                    </a:rPr>
                                    <m:t>𝑇</m:t>
                                  </m:r>
                                </m:num>
                                <m:den>
                                  <m:r>
                                    <a:rPr lang="en-US" altLang="zh-CN" i="1">
                                      <a:latin typeface="Cambria Math"/>
                                    </a:rPr>
                                    <m:t>2</m:t>
                                  </m:r>
                                </m:den>
                              </m:f>
                            </m:sub>
                            <m:sup>
                              <m:r>
                                <a:rPr lang="en-US" altLang="zh-CN" i="1">
                                  <a:latin typeface="Cambria Math"/>
                                </a:rPr>
                                <m:t>𝑇</m:t>
                              </m:r>
                            </m:sup>
                            <m:e>
                              <m:sSub>
                                <m:sSubPr>
                                  <m:ctrlPr>
                                    <a:rPr lang="zh-CN" altLang="zh-CN" i="1">
                                      <a:latin typeface="Cambria Math"/>
                                    </a:rPr>
                                  </m:ctrlPr>
                                </m:sSubPr>
                                <m:e>
                                  <m:r>
                                    <a:rPr lang="en-US" altLang="zh-CN" i="1">
                                      <a:latin typeface="Cambria Math"/>
                                    </a:rPr>
                                    <m:t>𝐶</m:t>
                                  </m:r>
                                </m:e>
                                <m:sub>
                                  <m:r>
                                    <a:rPr lang="en-US" altLang="zh-CN" i="1">
                                      <a:latin typeface="Cambria Math"/>
                                    </a:rPr>
                                    <m:t>𝐿</m:t>
                                  </m:r>
                                </m:sub>
                              </m:sSub>
                              <m:f>
                                <m:fPr>
                                  <m:ctrlPr>
                                    <a:rPr lang="zh-CN" altLang="zh-CN" i="1">
                                      <a:latin typeface="Cambria Math"/>
                                    </a:rPr>
                                  </m:ctrlPr>
                                </m:fPr>
                                <m:num>
                                  <m:r>
                                    <a:rPr lang="en-US" altLang="zh-CN" i="1">
                                      <a:latin typeface="Cambria Math"/>
                                    </a:rPr>
                                    <m:t>𝑑</m:t>
                                  </m:r>
                                  <m:sSub>
                                    <m:sSubPr>
                                      <m:ctrlPr>
                                        <a:rPr lang="zh-CN" altLang="zh-CN" i="1">
                                          <a:latin typeface="Cambria Math"/>
                                        </a:rPr>
                                      </m:ctrlPr>
                                    </m:sSubPr>
                                    <m:e>
                                      <m:r>
                                        <a:rPr lang="en-US" altLang="zh-CN" i="1">
                                          <a:latin typeface="Cambria Math"/>
                                        </a:rPr>
                                        <m:t>𝑣</m:t>
                                      </m:r>
                                    </m:e>
                                    <m:sub>
                                      <m:r>
                                        <a:rPr lang="en-US" altLang="zh-CN" i="1">
                                          <a:latin typeface="Cambria Math"/>
                                        </a:rPr>
                                        <m:t>0</m:t>
                                      </m:r>
                                    </m:sub>
                                  </m:sSub>
                                </m:num>
                                <m:den>
                                  <m:r>
                                    <a:rPr lang="en-US" altLang="zh-CN" i="1">
                                      <a:latin typeface="Cambria Math"/>
                                    </a:rPr>
                                    <m:t>𝑑𝑡</m:t>
                                  </m:r>
                                </m:den>
                              </m:f>
                              <m:d>
                                <m:dPr>
                                  <m:ctrlPr>
                                    <a:rPr lang="zh-CN" altLang="zh-CN" i="1">
                                      <a:latin typeface="Cambria Math"/>
                                    </a:rPr>
                                  </m:ctrlPr>
                                </m:dPr>
                                <m:e>
                                  <m:sSub>
                                    <m:sSubPr>
                                      <m:ctrlPr>
                                        <a:rPr lang="zh-CN" altLang="zh-CN" i="1">
                                          <a:latin typeface="Cambria Math"/>
                                        </a:rPr>
                                      </m:ctrlPr>
                                    </m:sSubPr>
                                    <m:e>
                                      <m:r>
                                        <a:rPr lang="en-US" altLang="zh-CN" i="1">
                                          <a:latin typeface="Cambria Math"/>
                                        </a:rPr>
                                        <m:t>𝑉</m:t>
                                      </m:r>
                                    </m:e>
                                    <m:sub>
                                      <m:r>
                                        <a:rPr lang="en-US" altLang="zh-CN" i="1">
                                          <a:latin typeface="Cambria Math"/>
                                        </a:rPr>
                                        <m:t>𝐷𝐷</m:t>
                                      </m:r>
                                    </m:sub>
                                  </m:sSub>
                                  <m:r>
                                    <a:rPr lang="en-US" altLang="zh-CN" i="1">
                                      <a:latin typeface="Cambria Math"/>
                                    </a:rPr>
                                    <m:t>−</m:t>
                                  </m:r>
                                  <m:sSub>
                                    <m:sSubPr>
                                      <m:ctrlPr>
                                        <a:rPr lang="zh-CN" altLang="zh-CN" i="1">
                                          <a:latin typeface="Cambria Math"/>
                                        </a:rPr>
                                      </m:ctrlPr>
                                    </m:sSubPr>
                                    <m:e>
                                      <m:r>
                                        <a:rPr lang="en-US" altLang="zh-CN" i="1">
                                          <a:latin typeface="Cambria Math"/>
                                        </a:rPr>
                                        <m:t>𝑣</m:t>
                                      </m:r>
                                    </m:e>
                                    <m:sub>
                                      <m:r>
                                        <a:rPr lang="en-US" altLang="zh-CN" i="1">
                                          <a:latin typeface="Cambria Math"/>
                                        </a:rPr>
                                        <m:t>0</m:t>
                                      </m:r>
                                    </m:sub>
                                  </m:sSub>
                                </m:e>
                              </m:d>
                              <m:r>
                                <a:rPr lang="en-US" altLang="zh-CN" i="1">
                                  <a:latin typeface="Cambria Math"/>
                                </a:rPr>
                                <m:t>𝑑𝑡</m:t>
                              </m:r>
                            </m:e>
                          </m:nary>
                        </m:e>
                      </m:d>
                      <m:r>
                        <a:rPr lang="en-US" altLang="zh-CN" i="1">
                          <a:latin typeface="Cambria Math"/>
                        </a:rPr>
                        <m:t>=</m:t>
                      </m:r>
                      <m:r>
                        <a:rPr lang="en-US" altLang="zh-CN" i="1">
                          <a:latin typeface="Cambria Math"/>
                        </a:rPr>
                        <m:t>𝑓</m:t>
                      </m:r>
                      <m:d>
                        <m:dPr>
                          <m:begChr m:val="["/>
                          <m:endChr m:val="]"/>
                          <m:ctrlPr>
                            <a:rPr lang="zh-CN" altLang="zh-CN" i="1">
                              <a:latin typeface="Cambria Math"/>
                            </a:rPr>
                          </m:ctrlPr>
                        </m:dPr>
                        <m:e>
                          <m:nary>
                            <m:naryPr>
                              <m:limLoc m:val="subSup"/>
                              <m:ctrlPr>
                                <a:rPr lang="zh-CN" altLang="zh-CN" i="1">
                                  <a:latin typeface="Cambria Math"/>
                                </a:rPr>
                              </m:ctrlPr>
                            </m:naryPr>
                            <m:sub>
                              <m:sSub>
                                <m:sSubPr>
                                  <m:ctrlPr>
                                    <a:rPr lang="zh-CN" altLang="zh-CN" i="1">
                                      <a:latin typeface="Cambria Math"/>
                                    </a:rPr>
                                  </m:ctrlPr>
                                </m:sSubPr>
                                <m:e>
                                  <m:r>
                                    <a:rPr lang="en-US" altLang="zh-CN" i="1">
                                      <a:latin typeface="Cambria Math"/>
                                    </a:rPr>
                                    <m:t>𝑉</m:t>
                                  </m:r>
                                </m:e>
                                <m:sub>
                                  <m:r>
                                    <a:rPr lang="en-US" altLang="zh-CN" i="1">
                                      <a:latin typeface="Cambria Math"/>
                                    </a:rPr>
                                    <m:t>𝐷𝐷</m:t>
                                  </m:r>
                                </m:sub>
                              </m:sSub>
                            </m:sub>
                            <m:sup>
                              <m:r>
                                <a:rPr lang="en-US" altLang="zh-CN" i="1">
                                  <a:latin typeface="Cambria Math"/>
                                </a:rPr>
                                <m:t>0</m:t>
                              </m:r>
                            </m:sup>
                            <m:e>
                              <m:r>
                                <a:rPr lang="en-US" altLang="zh-CN" i="1">
                                  <a:latin typeface="Cambria Math"/>
                                </a:rPr>
                                <m:t>−</m:t>
                              </m:r>
                              <m:sSub>
                                <m:sSubPr>
                                  <m:ctrlPr>
                                    <a:rPr lang="zh-CN" altLang="zh-CN" i="1">
                                      <a:latin typeface="Cambria Math"/>
                                    </a:rPr>
                                  </m:ctrlPr>
                                </m:sSubPr>
                                <m:e>
                                  <m:r>
                                    <a:rPr lang="en-US" altLang="zh-CN" i="1">
                                      <a:latin typeface="Cambria Math"/>
                                    </a:rPr>
                                    <m:t>𝐶</m:t>
                                  </m:r>
                                </m:e>
                                <m:sub>
                                  <m:r>
                                    <a:rPr lang="en-US" altLang="zh-CN" i="1">
                                      <a:latin typeface="Cambria Math"/>
                                    </a:rPr>
                                    <m:t>𝐿</m:t>
                                  </m:r>
                                </m:sub>
                              </m:sSub>
                              <m:sSub>
                                <m:sSubPr>
                                  <m:ctrlPr>
                                    <a:rPr lang="zh-CN" altLang="zh-CN" i="1">
                                      <a:latin typeface="Cambria Math"/>
                                    </a:rPr>
                                  </m:ctrlPr>
                                </m:sSubPr>
                                <m:e>
                                  <m:r>
                                    <a:rPr lang="en-US" altLang="zh-CN" i="1">
                                      <a:latin typeface="Cambria Math"/>
                                    </a:rPr>
                                    <m:t>𝑣</m:t>
                                  </m:r>
                                </m:e>
                                <m:sub>
                                  <m:r>
                                    <a:rPr lang="en-US" altLang="zh-CN" i="1">
                                      <a:latin typeface="Cambria Math"/>
                                    </a:rPr>
                                    <m:t>0</m:t>
                                  </m:r>
                                </m:sub>
                              </m:sSub>
                              <m:r>
                                <a:rPr lang="en-US" altLang="zh-CN" i="1">
                                  <a:latin typeface="Cambria Math"/>
                                </a:rPr>
                                <m:t>𝑑</m:t>
                              </m:r>
                              <m:sSub>
                                <m:sSubPr>
                                  <m:ctrlPr>
                                    <a:rPr lang="zh-CN" altLang="zh-CN" i="1">
                                      <a:latin typeface="Cambria Math"/>
                                    </a:rPr>
                                  </m:ctrlPr>
                                </m:sSubPr>
                                <m:e>
                                  <m:r>
                                    <a:rPr lang="en-US" altLang="zh-CN" i="1">
                                      <a:latin typeface="Cambria Math"/>
                                    </a:rPr>
                                    <m:t>𝑣</m:t>
                                  </m:r>
                                </m:e>
                                <m:sub>
                                  <m:r>
                                    <a:rPr lang="en-US" altLang="zh-CN" i="1">
                                      <a:latin typeface="Cambria Math"/>
                                    </a:rPr>
                                    <m:t>0</m:t>
                                  </m:r>
                                </m:sub>
                              </m:sSub>
                              <m:r>
                                <a:rPr lang="en-US" altLang="zh-CN" i="1">
                                  <a:latin typeface="Cambria Math"/>
                                </a:rPr>
                                <m:t>+</m:t>
                              </m:r>
                              <m:nary>
                                <m:naryPr>
                                  <m:limLoc m:val="subSup"/>
                                  <m:ctrlPr>
                                    <a:rPr lang="zh-CN" altLang="zh-CN" i="1">
                                      <a:latin typeface="Cambria Math"/>
                                    </a:rPr>
                                  </m:ctrlPr>
                                </m:naryPr>
                                <m:sub>
                                  <m:r>
                                    <a:rPr lang="en-US" altLang="zh-CN" i="1">
                                      <a:latin typeface="Cambria Math"/>
                                    </a:rPr>
                                    <m:t>0</m:t>
                                  </m:r>
                                </m:sub>
                                <m:sup>
                                  <m:sSub>
                                    <m:sSubPr>
                                      <m:ctrlPr>
                                        <a:rPr lang="zh-CN" altLang="zh-CN" i="1">
                                          <a:latin typeface="Cambria Math"/>
                                        </a:rPr>
                                      </m:ctrlPr>
                                    </m:sSubPr>
                                    <m:e>
                                      <m:r>
                                        <a:rPr lang="en-US" altLang="zh-CN" i="1">
                                          <a:latin typeface="Cambria Math"/>
                                        </a:rPr>
                                        <m:t>𝑉</m:t>
                                      </m:r>
                                    </m:e>
                                    <m:sub>
                                      <m:r>
                                        <a:rPr lang="en-US" altLang="zh-CN" i="1">
                                          <a:latin typeface="Cambria Math"/>
                                        </a:rPr>
                                        <m:t>𝐷𝐷</m:t>
                                      </m:r>
                                    </m:sub>
                                  </m:sSub>
                                </m:sup>
                                <m:e>
                                  <m:sSub>
                                    <m:sSubPr>
                                      <m:ctrlPr>
                                        <a:rPr lang="zh-CN" altLang="zh-CN" i="1">
                                          <a:latin typeface="Cambria Math"/>
                                        </a:rPr>
                                      </m:ctrlPr>
                                    </m:sSubPr>
                                    <m:e>
                                      <m:r>
                                        <a:rPr lang="en-US" altLang="zh-CN" i="1">
                                          <a:latin typeface="Cambria Math"/>
                                        </a:rPr>
                                        <m:t>𝐶</m:t>
                                      </m:r>
                                    </m:e>
                                    <m:sub>
                                      <m:r>
                                        <a:rPr lang="en-US" altLang="zh-CN" i="1">
                                          <a:latin typeface="Cambria Math"/>
                                        </a:rPr>
                                        <m:t>𝐿</m:t>
                                      </m:r>
                                    </m:sub>
                                  </m:sSub>
                                  <m:d>
                                    <m:dPr>
                                      <m:ctrlPr>
                                        <a:rPr lang="zh-CN" altLang="zh-CN" i="1">
                                          <a:latin typeface="Cambria Math"/>
                                        </a:rPr>
                                      </m:ctrlPr>
                                    </m:dPr>
                                    <m:e>
                                      <m:sSub>
                                        <m:sSubPr>
                                          <m:ctrlPr>
                                            <a:rPr lang="zh-CN" altLang="zh-CN" i="1">
                                              <a:latin typeface="Cambria Math"/>
                                            </a:rPr>
                                          </m:ctrlPr>
                                        </m:sSubPr>
                                        <m:e>
                                          <m:r>
                                            <a:rPr lang="en-US" altLang="zh-CN" i="1">
                                              <a:latin typeface="Cambria Math"/>
                                            </a:rPr>
                                            <m:t>𝑉</m:t>
                                          </m:r>
                                        </m:e>
                                        <m:sub>
                                          <m:r>
                                            <a:rPr lang="en-US" altLang="zh-CN" i="1">
                                              <a:latin typeface="Cambria Math"/>
                                            </a:rPr>
                                            <m:t>𝐷𝐷</m:t>
                                          </m:r>
                                        </m:sub>
                                      </m:sSub>
                                      <m:r>
                                        <a:rPr lang="en-US" altLang="zh-CN" i="1">
                                          <a:latin typeface="Cambria Math"/>
                                        </a:rPr>
                                        <m:t>−</m:t>
                                      </m:r>
                                      <m:sSub>
                                        <m:sSubPr>
                                          <m:ctrlPr>
                                            <a:rPr lang="zh-CN" altLang="zh-CN" i="1">
                                              <a:latin typeface="Cambria Math"/>
                                            </a:rPr>
                                          </m:ctrlPr>
                                        </m:sSubPr>
                                        <m:e>
                                          <m:r>
                                            <a:rPr lang="en-US" altLang="zh-CN" i="1">
                                              <a:latin typeface="Cambria Math"/>
                                            </a:rPr>
                                            <m:t>𝑣</m:t>
                                          </m:r>
                                        </m:e>
                                        <m:sub>
                                          <m:r>
                                            <a:rPr lang="en-US" altLang="zh-CN" i="1">
                                              <a:latin typeface="Cambria Math"/>
                                            </a:rPr>
                                            <m:t>0</m:t>
                                          </m:r>
                                        </m:sub>
                                      </m:sSub>
                                    </m:e>
                                  </m:d>
                                  <m:r>
                                    <a:rPr lang="en-US" altLang="zh-CN" i="1">
                                      <a:latin typeface="Cambria Math"/>
                                    </a:rPr>
                                    <m:t>𝑑</m:t>
                                  </m:r>
                                  <m:sSub>
                                    <m:sSubPr>
                                      <m:ctrlPr>
                                        <a:rPr lang="zh-CN" altLang="zh-CN" i="1">
                                          <a:latin typeface="Cambria Math"/>
                                        </a:rPr>
                                      </m:ctrlPr>
                                    </m:sSubPr>
                                    <m:e>
                                      <m:r>
                                        <a:rPr lang="en-US" altLang="zh-CN" i="1">
                                          <a:latin typeface="Cambria Math"/>
                                        </a:rPr>
                                        <m:t>𝑣</m:t>
                                      </m:r>
                                    </m:e>
                                    <m:sub>
                                      <m:r>
                                        <a:rPr lang="en-US" altLang="zh-CN" i="1">
                                          <a:latin typeface="Cambria Math"/>
                                        </a:rPr>
                                        <m:t>0</m:t>
                                      </m:r>
                                    </m:sub>
                                  </m:sSub>
                                </m:e>
                              </m:nary>
                            </m:e>
                          </m:nary>
                        </m:e>
                      </m:d>
                      <m:r>
                        <a:rPr lang="en-US" altLang="zh-CN" i="1">
                          <a:latin typeface="Cambria Math"/>
                        </a:rPr>
                        <m:t>=</m:t>
                      </m:r>
                      <m:r>
                        <a:rPr lang="en-US" altLang="zh-CN" i="1">
                          <a:latin typeface="Cambria Math"/>
                        </a:rPr>
                        <m:t>𝑓</m:t>
                      </m:r>
                      <m:d>
                        <m:dPr>
                          <m:begChr m:val="["/>
                          <m:endChr m:val="]"/>
                          <m:ctrlPr>
                            <a:rPr lang="zh-CN" altLang="zh-CN" i="1">
                              <a:latin typeface="Cambria Math"/>
                            </a:rPr>
                          </m:ctrlPr>
                        </m:dPr>
                        <m:e>
                          <m:sSub>
                            <m:sSubPr>
                              <m:ctrlPr>
                                <a:rPr lang="zh-CN" altLang="zh-CN" i="1">
                                  <a:latin typeface="Cambria Math"/>
                                </a:rPr>
                              </m:ctrlPr>
                            </m:sSubPr>
                            <m:e>
                              <m:r>
                                <a:rPr lang="en-US" altLang="zh-CN" i="1">
                                  <a:latin typeface="Cambria Math"/>
                                </a:rPr>
                                <m:t>𝐶</m:t>
                              </m:r>
                            </m:e>
                            <m:sub>
                              <m:r>
                                <a:rPr lang="en-US" altLang="zh-CN" i="1">
                                  <a:latin typeface="Cambria Math"/>
                                </a:rPr>
                                <m:t>𝐿</m:t>
                              </m:r>
                            </m:sub>
                          </m:sSub>
                          <m:f>
                            <m:fPr>
                              <m:ctrlPr>
                                <a:rPr lang="zh-CN" altLang="zh-CN" i="1">
                                  <a:latin typeface="Cambria Math"/>
                                </a:rPr>
                              </m:ctrlPr>
                            </m:fPr>
                            <m:num>
                              <m:r>
                                <a:rPr lang="en-US" altLang="zh-CN" i="1">
                                  <a:latin typeface="Cambria Math"/>
                                </a:rPr>
                                <m:t>1</m:t>
                              </m:r>
                            </m:num>
                            <m:den>
                              <m:r>
                                <a:rPr lang="en-US" altLang="zh-CN" i="1">
                                  <a:latin typeface="Cambria Math"/>
                                </a:rPr>
                                <m:t>2</m:t>
                              </m:r>
                            </m:den>
                          </m:f>
                          <m:sSubSup>
                            <m:sSubSupPr>
                              <m:ctrlPr>
                                <a:rPr lang="zh-CN" altLang="zh-CN" i="1">
                                  <a:latin typeface="Cambria Math"/>
                                </a:rPr>
                              </m:ctrlPr>
                            </m:sSubSupPr>
                            <m:e>
                              <m:r>
                                <a:rPr lang="en-US" altLang="zh-CN" i="1">
                                  <a:latin typeface="Cambria Math"/>
                                </a:rPr>
                                <m:t>𝑉</m:t>
                              </m:r>
                            </m:e>
                            <m:sub>
                              <m:r>
                                <a:rPr lang="en-US" altLang="zh-CN" i="1">
                                  <a:latin typeface="Cambria Math"/>
                                </a:rPr>
                                <m:t>𝐷𝐷</m:t>
                              </m:r>
                            </m:sub>
                            <m:sup>
                              <m:r>
                                <a:rPr lang="en-US" altLang="zh-CN" i="1">
                                  <a:latin typeface="Cambria Math"/>
                                </a:rPr>
                                <m:t>2</m:t>
                              </m:r>
                            </m:sup>
                          </m:sSubSup>
                          <m:r>
                            <a:rPr lang="en-US" altLang="zh-CN" i="1">
                              <a:latin typeface="Cambria Math"/>
                            </a:rPr>
                            <m:t>+</m:t>
                          </m:r>
                          <m:sSub>
                            <m:sSubPr>
                              <m:ctrlPr>
                                <a:rPr lang="zh-CN" altLang="zh-CN" i="1">
                                  <a:latin typeface="Cambria Math"/>
                                </a:rPr>
                              </m:ctrlPr>
                            </m:sSubPr>
                            <m:e>
                              <m:r>
                                <a:rPr lang="en-US" altLang="zh-CN" i="1">
                                  <a:latin typeface="Cambria Math"/>
                                </a:rPr>
                                <m:t>𝐶</m:t>
                              </m:r>
                            </m:e>
                            <m:sub>
                              <m:r>
                                <a:rPr lang="en-US" altLang="zh-CN" i="1">
                                  <a:latin typeface="Cambria Math"/>
                                </a:rPr>
                                <m:t>𝐿</m:t>
                              </m:r>
                            </m:sub>
                          </m:sSub>
                          <m:sSubSup>
                            <m:sSubSupPr>
                              <m:ctrlPr>
                                <a:rPr lang="zh-CN" altLang="zh-CN" i="1">
                                  <a:latin typeface="Cambria Math"/>
                                </a:rPr>
                              </m:ctrlPr>
                            </m:sSubSupPr>
                            <m:e>
                              <m:r>
                                <a:rPr lang="en-US" altLang="zh-CN" i="1">
                                  <a:latin typeface="Cambria Math"/>
                                </a:rPr>
                                <m:t>𝑉</m:t>
                              </m:r>
                            </m:e>
                            <m:sub>
                              <m:r>
                                <a:rPr lang="en-US" altLang="zh-CN" i="1">
                                  <a:latin typeface="Cambria Math"/>
                                </a:rPr>
                                <m:t>𝐷𝐷</m:t>
                              </m:r>
                            </m:sub>
                            <m:sup>
                              <m:r>
                                <a:rPr lang="en-US" altLang="zh-CN" i="1">
                                  <a:latin typeface="Cambria Math"/>
                                </a:rPr>
                                <m:t>2</m:t>
                              </m:r>
                            </m:sup>
                          </m:sSubSup>
                          <m:r>
                            <a:rPr lang="en-US" altLang="zh-CN" i="1">
                              <a:latin typeface="Cambria Math"/>
                            </a:rPr>
                            <m:t>−</m:t>
                          </m:r>
                          <m:sSub>
                            <m:sSubPr>
                              <m:ctrlPr>
                                <a:rPr lang="zh-CN" altLang="zh-CN" i="1">
                                  <a:latin typeface="Cambria Math"/>
                                </a:rPr>
                              </m:ctrlPr>
                            </m:sSubPr>
                            <m:e>
                              <m:r>
                                <a:rPr lang="en-US" altLang="zh-CN" i="1">
                                  <a:latin typeface="Cambria Math"/>
                                </a:rPr>
                                <m:t>𝐶</m:t>
                              </m:r>
                            </m:e>
                            <m:sub>
                              <m:r>
                                <a:rPr lang="en-US" altLang="zh-CN" i="1">
                                  <a:latin typeface="Cambria Math"/>
                                </a:rPr>
                                <m:t>𝐿</m:t>
                              </m:r>
                            </m:sub>
                          </m:sSub>
                          <m:f>
                            <m:fPr>
                              <m:ctrlPr>
                                <a:rPr lang="zh-CN" altLang="zh-CN" i="1">
                                  <a:latin typeface="Cambria Math"/>
                                </a:rPr>
                              </m:ctrlPr>
                            </m:fPr>
                            <m:num>
                              <m:r>
                                <a:rPr lang="en-US" altLang="zh-CN" i="1">
                                  <a:latin typeface="Cambria Math"/>
                                </a:rPr>
                                <m:t>1</m:t>
                              </m:r>
                            </m:num>
                            <m:den>
                              <m:r>
                                <a:rPr lang="en-US" altLang="zh-CN" i="1">
                                  <a:latin typeface="Cambria Math"/>
                                </a:rPr>
                                <m:t>2</m:t>
                              </m:r>
                            </m:den>
                          </m:f>
                          <m:sSubSup>
                            <m:sSubSupPr>
                              <m:ctrlPr>
                                <a:rPr lang="zh-CN" altLang="zh-CN" i="1">
                                  <a:latin typeface="Cambria Math"/>
                                </a:rPr>
                              </m:ctrlPr>
                            </m:sSubSupPr>
                            <m:e>
                              <m:r>
                                <a:rPr lang="en-US" altLang="zh-CN" i="1">
                                  <a:latin typeface="Cambria Math"/>
                                </a:rPr>
                                <m:t>𝑉</m:t>
                              </m:r>
                            </m:e>
                            <m:sub>
                              <m:r>
                                <a:rPr lang="en-US" altLang="zh-CN" i="1">
                                  <a:latin typeface="Cambria Math"/>
                                </a:rPr>
                                <m:t>𝐷𝐷</m:t>
                              </m:r>
                            </m:sub>
                            <m:sup>
                              <m:r>
                                <a:rPr lang="en-US" altLang="zh-CN" i="1">
                                  <a:latin typeface="Cambria Math"/>
                                </a:rPr>
                                <m:t>2</m:t>
                              </m:r>
                            </m:sup>
                          </m:sSubSup>
                        </m:e>
                      </m:d>
                      <m:r>
                        <a:rPr lang="en-US" altLang="zh-CN" i="1">
                          <a:latin typeface="Cambria Math"/>
                        </a:rPr>
                        <m:t>=</m:t>
                      </m:r>
                      <m:sSub>
                        <m:sSubPr>
                          <m:ctrlPr>
                            <a:rPr lang="zh-CN" altLang="zh-CN" i="1">
                              <a:latin typeface="Cambria Math"/>
                            </a:rPr>
                          </m:ctrlPr>
                        </m:sSubPr>
                        <m:e>
                          <m:r>
                            <a:rPr lang="en-US" altLang="zh-CN" i="1">
                              <a:latin typeface="Cambria Math"/>
                            </a:rPr>
                            <m:t>𝐶</m:t>
                          </m:r>
                        </m:e>
                        <m:sub>
                          <m:r>
                            <a:rPr lang="en-US" altLang="zh-CN" i="1">
                              <a:latin typeface="Cambria Math"/>
                            </a:rPr>
                            <m:t>𝐿</m:t>
                          </m:r>
                        </m:sub>
                      </m:sSub>
                      <m:r>
                        <a:rPr lang="en-US" altLang="zh-CN" i="1">
                          <a:latin typeface="Cambria Math"/>
                        </a:rPr>
                        <m:t>𝑓</m:t>
                      </m:r>
                      <m:sSubSup>
                        <m:sSubSupPr>
                          <m:ctrlPr>
                            <a:rPr lang="zh-CN" altLang="zh-CN" i="1">
                              <a:latin typeface="Cambria Math"/>
                            </a:rPr>
                          </m:ctrlPr>
                        </m:sSubSupPr>
                        <m:e>
                          <m:r>
                            <a:rPr lang="en-US" altLang="zh-CN" i="1">
                              <a:latin typeface="Cambria Math"/>
                            </a:rPr>
                            <m:t>𝑉</m:t>
                          </m:r>
                        </m:e>
                        <m:sub>
                          <m:r>
                            <a:rPr lang="en-US" altLang="zh-CN" i="1">
                              <a:latin typeface="Cambria Math"/>
                            </a:rPr>
                            <m:t>𝐷𝐷</m:t>
                          </m:r>
                        </m:sub>
                        <m:sup>
                          <m:r>
                            <a:rPr lang="en-US" altLang="zh-CN" i="1">
                              <a:latin typeface="Cambria Math"/>
                            </a:rPr>
                            <m:t>2</m:t>
                          </m:r>
                        </m:sup>
                      </m:sSubSup>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691680" y="2996952"/>
                <a:ext cx="6462464" cy="3043397"/>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2686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011568"/>
          </a:xfrm>
        </p:spPr>
        <p:txBody>
          <a:bodyPr/>
          <a:lstStyle/>
          <a:p>
            <a:r>
              <a:rPr kumimoji="1" lang="zh-CN" altLang="en-US" dirty="0" smtClean="0"/>
              <a:t>在</a:t>
            </a:r>
            <a:r>
              <a:rPr kumimoji="1" lang="en-US" altLang="zh-CN" i="1" dirty="0" err="1" smtClean="0"/>
              <a:t>v</a:t>
            </a:r>
            <a:r>
              <a:rPr kumimoji="1" lang="en-US" altLang="zh-CN" baseline="-25000" dirty="0" err="1" smtClean="0"/>
              <a:t>I</a:t>
            </a:r>
            <a:r>
              <a:rPr kumimoji="1" lang="zh-CN" altLang="en-US" dirty="0"/>
              <a:t>＝</a:t>
            </a:r>
            <a:r>
              <a:rPr kumimoji="1" lang="en-US" altLang="zh-CN" dirty="0"/>
              <a:t>V</a:t>
            </a:r>
            <a:r>
              <a:rPr kumimoji="1" lang="en-US" altLang="zh-CN" baseline="-25000" dirty="0"/>
              <a:t>DD </a:t>
            </a:r>
            <a:r>
              <a:rPr kumimoji="1" lang="en-US" altLang="zh-CN" dirty="0"/>
              <a:t>/ 2</a:t>
            </a:r>
            <a:r>
              <a:rPr kumimoji="1" lang="zh-CN" altLang="en-US" dirty="0"/>
              <a:t>附近处</a:t>
            </a:r>
            <a:r>
              <a:rPr kumimoji="1" lang="zh-CN" altLang="en-US" dirty="0" smtClean="0"/>
              <a:t>，两个互补</a:t>
            </a:r>
            <a:r>
              <a:rPr kumimoji="1" lang="en-US" altLang="zh-CN" dirty="0" smtClean="0"/>
              <a:t>MOS</a:t>
            </a:r>
            <a:r>
              <a:rPr kumimoji="1" lang="zh-CN" altLang="en-US" dirty="0" smtClean="0"/>
              <a:t>管同时导通，漏极</a:t>
            </a:r>
            <a:r>
              <a:rPr kumimoji="1" lang="zh-CN" altLang="en-US" dirty="0"/>
              <a:t>电流最大</a:t>
            </a:r>
            <a:r>
              <a:rPr kumimoji="1" lang="zh-CN" altLang="en-US" dirty="0" smtClean="0"/>
              <a:t>，呈尖峰状态。</a:t>
            </a:r>
            <a:endParaRPr kumimoji="1" lang="zh-CN" altLang="en-US" baseline="-25000" dirty="0"/>
          </a:p>
          <a:p>
            <a:endParaRPr lang="zh-CN" altLang="en-US" dirty="0"/>
          </a:p>
        </p:txBody>
      </p:sp>
      <p:sp>
        <p:nvSpPr>
          <p:cNvPr id="3" name="标题 2"/>
          <p:cNvSpPr>
            <a:spLocks noGrp="1"/>
          </p:cNvSpPr>
          <p:nvPr>
            <p:ph type="title"/>
          </p:nvPr>
        </p:nvSpPr>
        <p:spPr/>
        <p:txBody>
          <a:bodyPr>
            <a:normAutofit/>
          </a:bodyPr>
          <a:lstStyle/>
          <a:p>
            <a:r>
              <a:rPr lang="en-US" altLang="zh-CN" dirty="0" smtClean="0"/>
              <a:t>CMOS</a:t>
            </a:r>
            <a:r>
              <a:rPr lang="zh-CN" altLang="en-US" dirty="0" smtClean="0"/>
              <a:t>电路的瞬时导通功耗</a:t>
            </a:r>
            <a:endParaRPr lang="zh-CN" altLang="en-US" dirty="0"/>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3284984"/>
            <a:ext cx="2380809" cy="19951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102" t="6219" r="1823" b="1822"/>
          <a:stretch>
            <a:fillRect/>
          </a:stretch>
        </p:blipFill>
        <p:spPr bwMode="auto">
          <a:xfrm>
            <a:off x="0" y="2524458"/>
            <a:ext cx="5981476" cy="3268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8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zh-CN" dirty="0"/>
                  <a:t>平均瞬时导通</a:t>
                </a:r>
                <a:r>
                  <a:rPr lang="zh-CN" altLang="zh-CN" dirty="0" smtClean="0"/>
                  <a:t>功耗</a:t>
                </a:r>
                <a:r>
                  <a:rPr lang="zh-CN" altLang="en-US" dirty="0" smtClean="0"/>
                  <a:t>：</a:t>
                </a:r>
                <a14:m>
                  <m:oMath xmlns:m="http://schemas.openxmlformats.org/officeDocument/2006/math">
                    <m:sSub>
                      <m:sSubPr>
                        <m:ctrlPr>
                          <a:rPr lang="zh-CN" altLang="zh-CN" i="1">
                            <a:latin typeface="Cambria Math"/>
                          </a:rPr>
                        </m:ctrlPr>
                      </m:sSubPr>
                      <m:e>
                        <m:r>
                          <a:rPr lang="en-US" altLang="zh-CN" i="1">
                            <a:latin typeface="Cambria Math"/>
                          </a:rPr>
                          <m:t>𝑃</m:t>
                        </m:r>
                      </m:e>
                      <m:sub>
                        <m:r>
                          <a:rPr lang="en-US" altLang="zh-CN" i="1">
                            <a:latin typeface="Cambria Math"/>
                          </a:rPr>
                          <m:t>𝑇</m:t>
                        </m:r>
                      </m:sub>
                    </m:sSub>
                    <m:r>
                      <a:rPr lang="en-US" altLang="zh-CN" i="1">
                        <a:latin typeface="Cambria Math"/>
                      </a:rPr>
                      <m:t>=</m:t>
                    </m:r>
                    <m:sSub>
                      <m:sSubPr>
                        <m:ctrlPr>
                          <a:rPr lang="zh-CN" altLang="zh-CN" i="1">
                            <a:latin typeface="Cambria Math"/>
                          </a:rPr>
                        </m:ctrlPr>
                      </m:sSubPr>
                      <m:e>
                        <m:r>
                          <a:rPr lang="en-US" altLang="zh-CN" i="1">
                            <a:latin typeface="Cambria Math"/>
                          </a:rPr>
                          <m:t>𝑉</m:t>
                        </m:r>
                      </m:e>
                      <m:sub>
                        <m:r>
                          <a:rPr lang="en-US" altLang="zh-CN" i="1">
                            <a:latin typeface="Cambria Math"/>
                          </a:rPr>
                          <m:t>𝐷𝐷</m:t>
                        </m:r>
                      </m:sub>
                    </m:sSub>
                    <m:sSub>
                      <m:sSubPr>
                        <m:ctrlPr>
                          <a:rPr lang="zh-CN" altLang="zh-CN" i="1">
                            <a:latin typeface="Cambria Math"/>
                          </a:rPr>
                        </m:ctrlPr>
                      </m:sSubPr>
                      <m:e>
                        <m:r>
                          <a:rPr lang="en-US" altLang="zh-CN" i="1">
                            <a:latin typeface="Cambria Math"/>
                          </a:rPr>
                          <m:t>𝐼</m:t>
                        </m:r>
                      </m:e>
                      <m:sub>
                        <m:r>
                          <a:rPr lang="en-US" altLang="zh-CN" i="1">
                            <a:latin typeface="Cambria Math"/>
                          </a:rPr>
                          <m:t>𝑇𝐴𝑉</m:t>
                        </m:r>
                      </m:sub>
                    </m:sSub>
                    <m:r>
                      <a:rPr lang="en-US" altLang="zh-CN" i="1">
                        <a:latin typeface="Cambria Math"/>
                      </a:rPr>
                      <m:t>=</m:t>
                    </m:r>
                    <m:sSub>
                      <m:sSubPr>
                        <m:ctrlPr>
                          <a:rPr lang="zh-CN" altLang="zh-CN" i="1">
                            <a:latin typeface="Cambria Math"/>
                          </a:rPr>
                        </m:ctrlPr>
                      </m:sSubPr>
                      <m:e>
                        <m:r>
                          <a:rPr lang="en-US" altLang="zh-CN" i="1">
                            <a:latin typeface="Cambria Math"/>
                          </a:rPr>
                          <m:t>𝐶</m:t>
                        </m:r>
                      </m:e>
                      <m:sub>
                        <m:r>
                          <a:rPr lang="en-US" altLang="zh-CN" i="1">
                            <a:latin typeface="Cambria Math"/>
                          </a:rPr>
                          <m:t>𝑃𝐷</m:t>
                        </m:r>
                      </m:sub>
                    </m:sSub>
                    <m:r>
                      <a:rPr lang="en-US" altLang="zh-CN" i="1">
                        <a:latin typeface="Cambria Math"/>
                      </a:rPr>
                      <m:t>𝑓</m:t>
                    </m:r>
                    <m:sSubSup>
                      <m:sSubSupPr>
                        <m:ctrlPr>
                          <a:rPr lang="zh-CN" altLang="zh-CN" i="1">
                            <a:latin typeface="Cambria Math"/>
                          </a:rPr>
                        </m:ctrlPr>
                      </m:sSubSupPr>
                      <m:e>
                        <m:r>
                          <a:rPr lang="en-US" altLang="zh-CN" i="1">
                            <a:latin typeface="Cambria Math"/>
                          </a:rPr>
                          <m:t>𝑉</m:t>
                        </m:r>
                      </m:e>
                      <m:sub>
                        <m:r>
                          <a:rPr lang="en-US" altLang="zh-CN" i="1">
                            <a:latin typeface="Cambria Math"/>
                          </a:rPr>
                          <m:t>𝐷𝐷</m:t>
                        </m:r>
                      </m:sub>
                      <m:sup>
                        <m:r>
                          <a:rPr lang="en-US" altLang="zh-CN" i="1">
                            <a:latin typeface="Cambria Math"/>
                          </a:rPr>
                          <m:t>2</m:t>
                        </m:r>
                      </m:sup>
                    </m:sSubSup>
                  </m:oMath>
                </a14:m>
                <a:r>
                  <a:rPr lang="zh-CN" altLang="zh-CN" dirty="0"/>
                  <a:t>，其中</a:t>
                </a:r>
                <a:r>
                  <a:rPr lang="en-US" altLang="zh-CN" dirty="0"/>
                  <a:t>C</a:t>
                </a:r>
                <a:r>
                  <a:rPr lang="en-US" altLang="zh-CN" baseline="-25000" dirty="0"/>
                  <a:t>PD</a:t>
                </a:r>
                <a:r>
                  <a:rPr lang="zh-CN" altLang="zh-CN" dirty="0"/>
                  <a:t>是由厂家给出的功耗电容</a:t>
                </a:r>
                <a:r>
                  <a:rPr lang="zh-CN" altLang="zh-CN" dirty="0" smtClean="0"/>
                  <a:t>。</a:t>
                </a:r>
                <a:endParaRPr lang="en-US" altLang="zh-CN" dirty="0" smtClean="0"/>
              </a:p>
              <a:p>
                <a:r>
                  <a:rPr lang="zh-CN" altLang="zh-CN" dirty="0" smtClean="0"/>
                  <a:t>这个</a:t>
                </a:r>
                <a:r>
                  <a:rPr lang="zh-CN" altLang="zh-CN" dirty="0"/>
                  <a:t>瞬间的电流每个周期也出现一次，所以它所造成的功耗也与频率成正比。尖峰电流强度也取决于</a:t>
                </a:r>
                <a:r>
                  <a:rPr lang="en-US" altLang="zh-CN" dirty="0"/>
                  <a:t>V</a:t>
                </a:r>
                <a:r>
                  <a:rPr lang="en-US" altLang="zh-CN" baseline="-25000" dirty="0"/>
                  <a:t>DD</a:t>
                </a:r>
                <a:r>
                  <a:rPr lang="zh-CN" altLang="zh-CN" dirty="0" smtClean="0"/>
                  <a:t>。</a:t>
                </a:r>
                <a:endParaRPr lang="zh-CN" altLang="zh-CN" dirty="0"/>
              </a:p>
              <a:p>
                <a:r>
                  <a:rPr lang="zh-CN" altLang="zh-CN" dirty="0"/>
                  <a:t>综合来看，总的动态功耗为：</a:t>
                </a:r>
                <a:r>
                  <a:rPr lang="en-US" altLang="zh-CN" dirty="0"/>
                  <a:t>P</a:t>
                </a:r>
                <a:r>
                  <a:rPr lang="en-US" altLang="zh-CN" baseline="-25000" dirty="0"/>
                  <a:t>D</a:t>
                </a:r>
                <a:r>
                  <a:rPr lang="en-US" altLang="zh-CN" dirty="0"/>
                  <a:t>=P</a:t>
                </a:r>
                <a:r>
                  <a:rPr lang="en-US" altLang="zh-CN" baseline="-25000" dirty="0"/>
                  <a:t>T</a:t>
                </a:r>
                <a:r>
                  <a:rPr lang="en-US" altLang="zh-CN" dirty="0"/>
                  <a:t>+P</a:t>
                </a:r>
                <a:r>
                  <a:rPr lang="en-US" altLang="zh-CN" baseline="-25000" dirty="0"/>
                  <a:t>C</a:t>
                </a:r>
                <a:r>
                  <a:rPr lang="en-US" altLang="zh-CN" dirty="0"/>
                  <a:t>=(C</a:t>
                </a:r>
                <a:r>
                  <a:rPr lang="en-US" altLang="zh-CN" baseline="-25000" dirty="0"/>
                  <a:t>PD</a:t>
                </a:r>
                <a:r>
                  <a:rPr lang="en-US" altLang="zh-CN" dirty="0"/>
                  <a:t>+C</a:t>
                </a:r>
                <a:r>
                  <a:rPr lang="en-US" altLang="zh-CN" baseline="-25000" dirty="0"/>
                  <a:t>L</a:t>
                </a:r>
                <a:r>
                  <a:rPr lang="en-US" altLang="zh-CN" dirty="0"/>
                  <a:t>)fV</a:t>
                </a:r>
                <a:r>
                  <a:rPr lang="en-US" altLang="zh-CN" baseline="-25000" dirty="0"/>
                  <a:t>DD</a:t>
                </a:r>
                <a:r>
                  <a:rPr lang="en-US" altLang="zh-CN" baseline="30000" dirty="0"/>
                  <a:t>2</a:t>
                </a:r>
                <a:r>
                  <a:rPr lang="zh-CN" altLang="zh-CN" dirty="0" smtClean="0"/>
                  <a:t>。</a:t>
                </a:r>
                <a:endParaRPr lang="en-US" altLang="zh-CN" dirty="0" smtClean="0"/>
              </a:p>
              <a:p>
                <a:r>
                  <a:rPr lang="zh-CN" altLang="zh-CN" dirty="0" smtClean="0"/>
                  <a:t>由于</a:t>
                </a:r>
                <a:r>
                  <a:rPr lang="zh-CN" altLang="zh-CN" dirty="0"/>
                  <a:t>在静态时，</a:t>
                </a:r>
                <a:r>
                  <a:rPr lang="en-US" altLang="zh-CN" dirty="0"/>
                  <a:t>CMOS</a:t>
                </a:r>
                <a:r>
                  <a:rPr lang="zh-CN" altLang="zh-CN" dirty="0"/>
                  <a:t>电路中的</a:t>
                </a:r>
                <a:r>
                  <a:rPr lang="en-US" altLang="zh-CN" dirty="0"/>
                  <a:t>PMOS</a:t>
                </a:r>
                <a:r>
                  <a:rPr lang="zh-CN" altLang="zh-CN" dirty="0"/>
                  <a:t>与</a:t>
                </a:r>
                <a:r>
                  <a:rPr lang="en-US" altLang="zh-CN" dirty="0"/>
                  <a:t>NMOS</a:t>
                </a:r>
                <a:r>
                  <a:rPr lang="zh-CN" altLang="zh-CN" dirty="0"/>
                  <a:t>必有一个处于截至状态，所以静态功耗很低，</a:t>
                </a:r>
                <a:r>
                  <a:rPr lang="en-US" altLang="zh-CN" dirty="0"/>
                  <a:t>CMOS</a:t>
                </a:r>
                <a:r>
                  <a:rPr lang="zh-CN" altLang="zh-CN" dirty="0"/>
                  <a:t>电路总功耗一般只计“动态功耗”。</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3"/>
                <a:stretch>
                  <a:fillRect t="-134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CMOS</a:t>
            </a:r>
            <a:r>
              <a:rPr lang="zh-CN" altLang="en-US" dirty="0" smtClean="0"/>
              <a:t>电路总动态功耗</a:t>
            </a:r>
            <a:endParaRPr lang="zh-CN" altLang="en-US" dirty="0"/>
          </a:p>
        </p:txBody>
      </p:sp>
    </p:spTree>
    <p:extLst>
      <p:ext uri="{BB962C8B-B14F-4D97-AF65-F5344CB8AC3E}">
        <p14:creationId xmlns:p14="http://schemas.microsoft.com/office/powerpoint/2010/main" val="1131900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自学：</a:t>
            </a:r>
            <a:r>
              <a:rPr lang="en-US" altLang="zh-CN" u="sng" dirty="0">
                <a:hlinkClick r:id="rId3"/>
              </a:rPr>
              <a:t>http://www.elecfans.com/dianzichangshi/200712196706.html</a:t>
            </a:r>
            <a:endParaRPr lang="zh-CN" altLang="en-US" dirty="0"/>
          </a:p>
        </p:txBody>
      </p:sp>
      <p:sp>
        <p:nvSpPr>
          <p:cNvPr id="3" name="标题 2"/>
          <p:cNvSpPr>
            <a:spLocks noGrp="1"/>
          </p:cNvSpPr>
          <p:nvPr>
            <p:ph type="title"/>
          </p:nvPr>
        </p:nvSpPr>
        <p:spPr/>
        <p:txBody>
          <a:bodyPr>
            <a:normAutofit/>
          </a:bodyPr>
          <a:lstStyle/>
          <a:p>
            <a:r>
              <a:rPr lang="zh-CN" altLang="en-US" dirty="0" smtClean="0"/>
              <a:t>集成</a:t>
            </a:r>
            <a:r>
              <a:rPr lang="zh-CN" altLang="en-US" dirty="0"/>
              <a:t>芯片的数据手册所含主要信息</a:t>
            </a:r>
          </a:p>
        </p:txBody>
      </p:sp>
    </p:spTree>
    <p:extLst>
      <p:ext uri="{BB962C8B-B14F-4D97-AF65-F5344CB8AC3E}">
        <p14:creationId xmlns:p14="http://schemas.microsoft.com/office/powerpoint/2010/main" val="3351674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以双极型晶体管作为开关组件构成的逻辑电路。由于载流子种类有两种，所以称为双极型电路。双极型晶体管用作开关状态时，只使用其中的“截止”和“饱和”两种工作状态。三极管输出特性中的放大区，在模拟电路中用作信号比例运算用，但在数字电路中，线性的放大区却代表逻辑状态的不确定性，予以回避。</a:t>
            </a:r>
          </a:p>
        </p:txBody>
      </p:sp>
      <p:sp>
        <p:nvSpPr>
          <p:cNvPr id="3" name="标题 2"/>
          <p:cNvSpPr>
            <a:spLocks noGrp="1"/>
          </p:cNvSpPr>
          <p:nvPr>
            <p:ph type="title"/>
          </p:nvPr>
        </p:nvSpPr>
        <p:spPr/>
        <p:txBody>
          <a:bodyPr>
            <a:normAutofit fontScale="90000"/>
          </a:bodyPr>
          <a:lstStyle/>
          <a:p>
            <a:r>
              <a:rPr lang="en-US" altLang="zh-CN" dirty="0" smtClean="0"/>
              <a:t>TTL</a:t>
            </a:r>
            <a:r>
              <a:rPr lang="zh-CN" altLang="en-US" dirty="0"/>
              <a:t>逻辑电路（</a:t>
            </a:r>
            <a:r>
              <a:rPr lang="en-US" altLang="zh-CN" sz="3100" dirty="0"/>
              <a:t>Transistor-Transistor-Logic</a:t>
            </a:r>
            <a:r>
              <a:rPr lang="zh-CN" altLang="en-US" dirty="0"/>
              <a:t>）</a:t>
            </a:r>
          </a:p>
        </p:txBody>
      </p:sp>
    </p:spTree>
    <p:extLst>
      <p:ext uri="{BB962C8B-B14F-4D97-AF65-F5344CB8AC3E}">
        <p14:creationId xmlns:p14="http://schemas.microsoft.com/office/powerpoint/2010/main" val="1699420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二极管与门与二极管或门</a:t>
            </a:r>
          </a:p>
        </p:txBody>
      </p:sp>
      <p:pic>
        <p:nvPicPr>
          <p:cNvPr id="4" name="Picture 87" descr="3-2-5"/>
          <p:cNvPicPr>
            <a:picLocks noGrp="1"/>
          </p:cNvPicPr>
          <p:nvPr>
            <p:ph idx="1"/>
          </p:nvPr>
        </p:nvPicPr>
        <p:blipFill>
          <a:blip r:embed="rId3" cstate="print">
            <a:extLst>
              <a:ext uri="{28A0092B-C50C-407E-A947-70E740481C1C}">
                <a14:useLocalDpi xmlns:a14="http://schemas.microsoft.com/office/drawing/2010/main" val="0"/>
              </a:ext>
            </a:extLst>
          </a:blip>
          <a:srcRect r="41278"/>
          <a:stretch>
            <a:fillRect/>
          </a:stretch>
        </p:blipFill>
        <p:spPr bwMode="auto">
          <a:xfrm>
            <a:off x="827584" y="1916832"/>
            <a:ext cx="2640434" cy="3099990"/>
          </a:xfrm>
          <a:prstGeom prst="rect">
            <a:avLst/>
          </a:prstGeom>
          <a:ln>
            <a:noFill/>
          </a:ln>
          <a:effectLst>
            <a:outerShdw blurRad="292100" dist="139700" dir="2700000" algn="tl" rotWithShape="0">
              <a:srgbClr val="333333">
                <a:alpha val="65000"/>
              </a:srgbClr>
            </a:outerShdw>
          </a:effectLst>
          <a:extLst/>
        </p:spPr>
      </p:pic>
      <p:pic>
        <p:nvPicPr>
          <p:cNvPr id="5" name="Picture 5" descr="3-2-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8" y="2708920"/>
            <a:ext cx="4392488" cy="2592288"/>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728996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三极管反相器和传输特性</a:t>
            </a:r>
          </a:p>
        </p:txBody>
      </p:sp>
      <p:pic>
        <p:nvPicPr>
          <p:cNvPr id="4" name="Picture 8" descr="3-5-6"/>
          <p:cNvPicPr/>
          <p:nvPr/>
        </p:nvPicPr>
        <p:blipFill>
          <a:blip r:embed="rId3" cstate="print">
            <a:extLst>
              <a:ext uri="{28A0092B-C50C-407E-A947-70E740481C1C}">
                <a14:useLocalDpi xmlns:a14="http://schemas.microsoft.com/office/drawing/2010/main" val="0"/>
              </a:ext>
            </a:extLst>
          </a:blip>
          <a:srcRect b="5429"/>
          <a:stretch>
            <a:fillRect/>
          </a:stretch>
        </p:blipFill>
        <p:spPr bwMode="auto">
          <a:xfrm>
            <a:off x="2123728" y="1916832"/>
            <a:ext cx="4896544" cy="338437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406412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smtClean="0"/>
              <a:t>标准</a:t>
            </a:r>
            <a:r>
              <a:rPr lang="zh-CN" altLang="en-US" dirty="0"/>
              <a:t>通用系列：国产型号为</a:t>
            </a:r>
            <a:r>
              <a:rPr lang="en-US" altLang="zh-CN" dirty="0"/>
              <a:t>CT54/74</a:t>
            </a:r>
            <a:r>
              <a:rPr lang="zh-CN" altLang="en-US" dirty="0"/>
              <a:t>系列，与国际上</a:t>
            </a:r>
            <a:r>
              <a:rPr lang="en-US" altLang="zh-CN" dirty="0"/>
              <a:t>SN54/74</a:t>
            </a:r>
            <a:r>
              <a:rPr lang="zh-CN" altLang="en-US" dirty="0"/>
              <a:t>系列相当，部标型号为</a:t>
            </a:r>
            <a:r>
              <a:rPr lang="en-US" altLang="zh-CN" dirty="0"/>
              <a:t>T1000</a:t>
            </a:r>
            <a:r>
              <a:rPr lang="zh-CN" altLang="en-US" dirty="0"/>
              <a:t>系列。</a:t>
            </a:r>
          </a:p>
          <a:p>
            <a:r>
              <a:rPr lang="zh-CN" altLang="en-US" dirty="0" smtClean="0"/>
              <a:t>高速</a:t>
            </a:r>
            <a:r>
              <a:rPr lang="zh-CN" altLang="en-US" dirty="0"/>
              <a:t>系列：国产型号为</a:t>
            </a:r>
            <a:r>
              <a:rPr lang="en-US" altLang="zh-CN" dirty="0"/>
              <a:t>CT54H/74H</a:t>
            </a:r>
            <a:r>
              <a:rPr lang="zh-CN" altLang="en-US" dirty="0"/>
              <a:t>系列，与国际上</a:t>
            </a:r>
            <a:r>
              <a:rPr lang="en-US" altLang="zh-CN" dirty="0"/>
              <a:t>SN54H/74H</a:t>
            </a:r>
            <a:r>
              <a:rPr lang="zh-CN" altLang="en-US" dirty="0"/>
              <a:t>系列相当，部标型号为</a:t>
            </a:r>
            <a:r>
              <a:rPr lang="en-US" altLang="zh-CN" dirty="0"/>
              <a:t>T2000</a:t>
            </a:r>
            <a:r>
              <a:rPr lang="zh-CN" altLang="en-US" dirty="0"/>
              <a:t>系列。</a:t>
            </a:r>
          </a:p>
          <a:p>
            <a:r>
              <a:rPr lang="zh-CN" altLang="en-US" dirty="0" smtClean="0"/>
              <a:t>肖特基</a:t>
            </a:r>
            <a:r>
              <a:rPr lang="zh-CN" altLang="en-US" dirty="0"/>
              <a:t>系列：国产型号为</a:t>
            </a:r>
            <a:r>
              <a:rPr lang="en-US" altLang="zh-CN" dirty="0"/>
              <a:t>CT54S/74S</a:t>
            </a:r>
            <a:r>
              <a:rPr lang="zh-CN" altLang="en-US" dirty="0"/>
              <a:t>系列，与国际上</a:t>
            </a:r>
            <a:r>
              <a:rPr lang="en-US" altLang="zh-CN" dirty="0"/>
              <a:t>SN54S/74S</a:t>
            </a:r>
            <a:r>
              <a:rPr lang="zh-CN" altLang="en-US" dirty="0"/>
              <a:t>系列相当，部标型号为</a:t>
            </a:r>
            <a:r>
              <a:rPr lang="en-US" altLang="zh-CN" dirty="0"/>
              <a:t>T3000</a:t>
            </a:r>
            <a:r>
              <a:rPr lang="zh-CN" altLang="en-US" dirty="0"/>
              <a:t>系列。</a:t>
            </a:r>
          </a:p>
          <a:p>
            <a:r>
              <a:rPr lang="zh-CN" altLang="en-US" dirty="0" smtClean="0"/>
              <a:t>低功耗</a:t>
            </a:r>
            <a:r>
              <a:rPr lang="zh-CN" altLang="en-US" dirty="0"/>
              <a:t>肖特基系列：国产型号为</a:t>
            </a:r>
            <a:r>
              <a:rPr lang="en-US" altLang="zh-CN" dirty="0"/>
              <a:t>CT54LS/74LS</a:t>
            </a:r>
            <a:r>
              <a:rPr lang="zh-CN" altLang="en-US" dirty="0"/>
              <a:t>系列，与国际上</a:t>
            </a:r>
            <a:r>
              <a:rPr lang="en-US" altLang="zh-CN" dirty="0"/>
              <a:t>SN54LS/74LS</a:t>
            </a:r>
            <a:r>
              <a:rPr lang="zh-CN" altLang="en-US" dirty="0"/>
              <a:t>系列相当，部标型号为</a:t>
            </a:r>
            <a:r>
              <a:rPr lang="en-US" altLang="zh-CN" dirty="0"/>
              <a:t>T4000</a:t>
            </a:r>
            <a:r>
              <a:rPr lang="zh-CN" altLang="en-US" dirty="0"/>
              <a:t>系列。</a:t>
            </a:r>
          </a:p>
          <a:p>
            <a:endParaRPr lang="zh-CN" altLang="en-US" dirty="0"/>
          </a:p>
        </p:txBody>
      </p:sp>
      <p:sp>
        <p:nvSpPr>
          <p:cNvPr id="3" name="标题 2"/>
          <p:cNvSpPr>
            <a:spLocks noGrp="1"/>
          </p:cNvSpPr>
          <p:nvPr>
            <p:ph type="title"/>
          </p:nvPr>
        </p:nvSpPr>
        <p:spPr/>
        <p:txBody>
          <a:bodyPr/>
          <a:lstStyle/>
          <a:p>
            <a:r>
              <a:rPr lang="en-US" altLang="zh-CN" dirty="0" smtClean="0"/>
              <a:t>TTL</a:t>
            </a:r>
            <a:r>
              <a:rPr lang="zh-CN" altLang="en-US" dirty="0" smtClean="0"/>
              <a:t>集成门电路系列</a:t>
            </a:r>
            <a:endParaRPr lang="zh-CN" altLang="en-US" dirty="0"/>
          </a:p>
        </p:txBody>
      </p:sp>
    </p:spTree>
    <p:extLst>
      <p:ext uri="{BB962C8B-B14F-4D97-AF65-F5344CB8AC3E}">
        <p14:creationId xmlns:p14="http://schemas.microsoft.com/office/powerpoint/2010/main" val="215631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互补开关电路</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980098800"/>
              </p:ext>
            </p:extLst>
          </p:nvPr>
        </p:nvGraphicFramePr>
        <p:xfrm>
          <a:off x="1030910" y="1628799"/>
          <a:ext cx="6493418" cy="3301087"/>
        </p:xfrm>
        <a:graphic>
          <a:graphicData uri="http://schemas.openxmlformats.org/presentationml/2006/ole">
            <mc:AlternateContent xmlns:mc="http://schemas.openxmlformats.org/markup-compatibility/2006">
              <mc:Choice xmlns:v="urn:schemas-microsoft-com:vml" Requires="v">
                <p:oleObj spid="_x0000_s2122" name="Visio" r:id="rId4" imgW="3221910" imgH="1637941" progId="Visio.Drawing.11">
                  <p:embed/>
                </p:oleObj>
              </mc:Choice>
              <mc:Fallback>
                <p:oleObj name="Visio" r:id="rId4" imgW="3221910" imgH="1637941" progId="Visio.Drawing.11">
                  <p:embed/>
                  <p:pic>
                    <p:nvPicPr>
                      <p:cNvPr id="0" name=""/>
                      <p:cNvPicPr/>
                      <p:nvPr/>
                    </p:nvPicPr>
                    <p:blipFill>
                      <a:blip r:embed="rId5"/>
                      <a:stretch>
                        <a:fillRect/>
                      </a:stretch>
                    </p:blipFill>
                    <p:spPr>
                      <a:xfrm>
                        <a:off x="1030910" y="1628799"/>
                        <a:ext cx="6493418" cy="3301087"/>
                      </a:xfrm>
                      <a:prstGeom prst="rect">
                        <a:avLst/>
                      </a:prstGeom>
                    </p:spPr>
                  </p:pic>
                </p:oleObj>
              </mc:Fallback>
            </mc:AlternateContent>
          </a:graphicData>
        </a:graphic>
      </p:graphicFrame>
    </p:spTree>
    <p:extLst>
      <p:ext uri="{BB962C8B-B14F-4D97-AF65-F5344CB8AC3E}">
        <p14:creationId xmlns:p14="http://schemas.microsoft.com/office/powerpoint/2010/main" val="42276040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TTL</a:t>
            </a:r>
            <a:r>
              <a:rPr lang="zh-CN" altLang="en-US" dirty="0"/>
              <a:t>反相器构造及原理</a:t>
            </a:r>
          </a:p>
        </p:txBody>
      </p:sp>
      <p:pic>
        <p:nvPicPr>
          <p:cNvPr id="4" name="Picture 8" descr="3-5-9"/>
          <p:cNvPicPr/>
          <p:nvPr/>
        </p:nvPicPr>
        <p:blipFill>
          <a:blip r:embed="rId3" cstate="print">
            <a:extLst>
              <a:ext uri="{28A0092B-C50C-407E-A947-70E740481C1C}">
                <a14:useLocalDpi xmlns:a14="http://schemas.microsoft.com/office/drawing/2010/main" val="0"/>
              </a:ext>
            </a:extLst>
          </a:blip>
          <a:srcRect r="1389"/>
          <a:stretch>
            <a:fillRect/>
          </a:stretch>
        </p:blipFill>
        <p:spPr bwMode="auto">
          <a:xfrm>
            <a:off x="1547664" y="1268760"/>
            <a:ext cx="5472608" cy="4648097"/>
          </a:xfrm>
          <a:prstGeom prst="rect">
            <a:avLst/>
          </a:prstGeom>
          <a:noFill/>
          <a:ln w="57150" cmpd="thickThin">
            <a:noFill/>
            <a:miter lim="800000"/>
            <a:headEnd/>
            <a:tailEnd/>
          </a:ln>
          <a:extLst/>
        </p:spPr>
      </p:pic>
    </p:spTree>
    <p:extLst>
      <p:ext uri="{BB962C8B-B14F-4D97-AF65-F5344CB8AC3E}">
        <p14:creationId xmlns:p14="http://schemas.microsoft.com/office/powerpoint/2010/main" val="1746309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067944" y="1481328"/>
            <a:ext cx="4618856" cy="4525963"/>
          </a:xfrm>
        </p:spPr>
        <p:txBody>
          <a:bodyPr>
            <a:normAutofit fontScale="77500" lnSpcReduction="20000"/>
          </a:bodyPr>
          <a:lstStyle/>
          <a:p>
            <a:r>
              <a:rPr lang="zh-CN" altLang="zh-CN" dirty="0" smtClean="0"/>
              <a:t>输入低电平（</a:t>
            </a:r>
            <a:r>
              <a:rPr lang="en-US" altLang="zh-CN" dirty="0"/>
              <a:t>V</a:t>
            </a:r>
            <a:r>
              <a:rPr lang="en-US" altLang="zh-CN" baseline="-25000" dirty="0"/>
              <a:t>I</a:t>
            </a:r>
            <a:r>
              <a:rPr lang="en-US" altLang="zh-CN" dirty="0"/>
              <a:t>=0.2v</a:t>
            </a:r>
            <a:r>
              <a:rPr lang="zh-CN" altLang="zh-CN" dirty="0" smtClean="0"/>
              <a:t>）</a:t>
            </a:r>
            <a:endParaRPr lang="en-US" altLang="zh-CN" dirty="0" smtClean="0"/>
          </a:p>
          <a:p>
            <a:pPr lvl="1"/>
            <a:r>
              <a:rPr lang="en-US" altLang="zh-CN" dirty="0" smtClean="0"/>
              <a:t>T</a:t>
            </a:r>
            <a:r>
              <a:rPr lang="en-US" altLang="zh-CN" baseline="-25000" dirty="0" smtClean="0"/>
              <a:t>1</a:t>
            </a:r>
            <a:r>
              <a:rPr lang="zh-CN" altLang="zh-CN" dirty="0"/>
              <a:t>管</a:t>
            </a:r>
            <a:r>
              <a:rPr lang="en-US" altLang="zh-CN" dirty="0"/>
              <a:t>be</a:t>
            </a:r>
            <a:r>
              <a:rPr lang="zh-CN" altLang="zh-CN" dirty="0"/>
              <a:t>结导通。</a:t>
            </a:r>
            <a:r>
              <a:rPr lang="en-US" altLang="zh-CN" dirty="0"/>
              <a:t>V</a:t>
            </a:r>
            <a:r>
              <a:rPr lang="en-US" altLang="zh-CN" baseline="-25000" dirty="0"/>
              <a:t>B1</a:t>
            </a:r>
            <a:r>
              <a:rPr lang="zh-CN" altLang="zh-CN" dirty="0"/>
              <a:t>被钳制在</a:t>
            </a:r>
            <a:r>
              <a:rPr lang="en-US" altLang="zh-CN" dirty="0"/>
              <a:t>0.9v</a:t>
            </a:r>
            <a:r>
              <a:rPr lang="zh-CN" altLang="zh-CN" dirty="0"/>
              <a:t>，此时</a:t>
            </a:r>
            <a:r>
              <a:rPr lang="en-US" altLang="zh-CN" dirty="0"/>
              <a:t>T</a:t>
            </a:r>
            <a:r>
              <a:rPr lang="en-US" altLang="zh-CN" baseline="-25000" dirty="0"/>
              <a:t>2</a:t>
            </a:r>
            <a:r>
              <a:rPr lang="zh-CN" altLang="zh-CN" dirty="0"/>
              <a:t>管截止，</a:t>
            </a:r>
            <a:r>
              <a:rPr lang="en-US" altLang="zh-CN" dirty="0"/>
              <a:t>T</a:t>
            </a:r>
            <a:r>
              <a:rPr lang="en-US" altLang="zh-CN" baseline="-25000" dirty="0"/>
              <a:t>5</a:t>
            </a:r>
            <a:r>
              <a:rPr lang="zh-CN" altLang="zh-CN" dirty="0"/>
              <a:t>截止，</a:t>
            </a:r>
            <a:r>
              <a:rPr lang="en-US" altLang="zh-CN" dirty="0"/>
              <a:t>T</a:t>
            </a:r>
            <a:r>
              <a:rPr lang="en-US" altLang="zh-CN" baseline="-25000" dirty="0"/>
              <a:t>4</a:t>
            </a:r>
            <a:r>
              <a:rPr lang="zh-CN" altLang="zh-CN" dirty="0"/>
              <a:t>饱和导通。</a:t>
            </a:r>
            <a:r>
              <a:rPr lang="en-US" altLang="zh-CN" dirty="0"/>
              <a:t>Vo</a:t>
            </a:r>
            <a:r>
              <a:rPr lang="zh-CN" altLang="zh-CN" dirty="0"/>
              <a:t>＝</a:t>
            </a:r>
            <a:r>
              <a:rPr lang="en-US" altLang="zh-CN" dirty="0"/>
              <a:t>V</a:t>
            </a:r>
            <a:r>
              <a:rPr lang="en-US" altLang="zh-CN" baseline="-25000" dirty="0"/>
              <a:t>OH</a:t>
            </a:r>
            <a:r>
              <a:rPr lang="zh-CN" altLang="zh-CN" dirty="0"/>
              <a:t>≈</a:t>
            </a:r>
            <a:r>
              <a:rPr lang="en-US" altLang="zh-CN" dirty="0"/>
              <a:t>V</a:t>
            </a:r>
            <a:r>
              <a:rPr lang="en-US" altLang="zh-CN" baseline="-25000" dirty="0"/>
              <a:t>CC</a:t>
            </a:r>
            <a:r>
              <a:rPr lang="en-US" altLang="zh-CN" dirty="0"/>
              <a:t> </a:t>
            </a:r>
            <a:r>
              <a:rPr lang="zh-CN" altLang="zh-CN" dirty="0"/>
              <a:t>－</a:t>
            </a:r>
            <a:r>
              <a:rPr lang="en-US" altLang="zh-CN" dirty="0"/>
              <a:t>I</a:t>
            </a:r>
            <a:r>
              <a:rPr lang="en-US" altLang="zh-CN" baseline="-25000" dirty="0"/>
              <a:t>C2</a:t>
            </a:r>
            <a:r>
              <a:rPr lang="en-US" altLang="zh-CN" dirty="0"/>
              <a:t>R</a:t>
            </a:r>
            <a:r>
              <a:rPr lang="en-US" altLang="zh-CN" baseline="-25000" dirty="0"/>
              <a:t>2</a:t>
            </a:r>
            <a:r>
              <a:rPr lang="zh-CN" altLang="zh-CN" dirty="0"/>
              <a:t>－</a:t>
            </a:r>
            <a:r>
              <a:rPr lang="en-US" altLang="zh-CN" dirty="0"/>
              <a:t>2V</a:t>
            </a:r>
            <a:r>
              <a:rPr lang="en-US" altLang="zh-CN" baseline="-25000" dirty="0"/>
              <a:t>ON</a:t>
            </a:r>
            <a:r>
              <a:rPr lang="zh-CN" altLang="zh-CN" dirty="0"/>
              <a:t>≈</a:t>
            </a:r>
            <a:r>
              <a:rPr lang="en-US" altLang="zh-CN" dirty="0"/>
              <a:t>3.4V</a:t>
            </a:r>
            <a:r>
              <a:rPr lang="zh-CN" altLang="zh-CN" dirty="0"/>
              <a:t>。</a:t>
            </a:r>
          </a:p>
          <a:p>
            <a:r>
              <a:rPr lang="zh-CN" altLang="zh-CN" dirty="0" smtClean="0"/>
              <a:t>输入高电平（</a:t>
            </a:r>
            <a:r>
              <a:rPr lang="en-US" altLang="zh-CN" dirty="0"/>
              <a:t>V</a:t>
            </a:r>
            <a:r>
              <a:rPr lang="en-US" altLang="zh-CN" baseline="-25000" dirty="0"/>
              <a:t>IH</a:t>
            </a:r>
            <a:r>
              <a:rPr lang="en-US" altLang="zh-CN" dirty="0"/>
              <a:t>=3.4v</a:t>
            </a:r>
            <a:r>
              <a:rPr lang="zh-CN" altLang="zh-CN" dirty="0" smtClean="0"/>
              <a:t>）</a:t>
            </a:r>
            <a:endParaRPr lang="en-US" altLang="zh-CN" dirty="0" smtClean="0"/>
          </a:p>
          <a:p>
            <a:pPr lvl="1"/>
            <a:r>
              <a:rPr lang="en-US" altLang="zh-CN" dirty="0" smtClean="0"/>
              <a:t>T</a:t>
            </a:r>
            <a:r>
              <a:rPr lang="en-US" altLang="zh-CN" baseline="-25000" dirty="0" smtClean="0"/>
              <a:t>1</a:t>
            </a:r>
            <a:r>
              <a:rPr lang="zh-CN" altLang="zh-CN" dirty="0"/>
              <a:t>管</a:t>
            </a:r>
            <a:r>
              <a:rPr lang="en-US" altLang="zh-CN" dirty="0" err="1"/>
              <a:t>bc</a:t>
            </a:r>
            <a:r>
              <a:rPr lang="zh-CN" altLang="zh-CN" dirty="0"/>
              <a:t>节导通，</a:t>
            </a:r>
            <a:r>
              <a:rPr lang="en-US" altLang="zh-CN" dirty="0"/>
              <a:t>T</a:t>
            </a:r>
            <a:r>
              <a:rPr lang="en-US" altLang="zh-CN" baseline="-25000" dirty="0"/>
              <a:t>2</a:t>
            </a:r>
            <a:r>
              <a:rPr lang="zh-CN" altLang="zh-CN" dirty="0"/>
              <a:t>导通，</a:t>
            </a:r>
            <a:r>
              <a:rPr lang="en-US" altLang="zh-CN" dirty="0"/>
              <a:t>T</a:t>
            </a:r>
            <a:r>
              <a:rPr lang="en-US" altLang="zh-CN" baseline="-25000" dirty="0"/>
              <a:t>4</a:t>
            </a:r>
            <a:r>
              <a:rPr lang="zh-CN" altLang="zh-CN" dirty="0"/>
              <a:t>截止，</a:t>
            </a:r>
            <a:r>
              <a:rPr lang="en-US" altLang="zh-CN" dirty="0"/>
              <a:t>T</a:t>
            </a:r>
            <a:r>
              <a:rPr lang="en-US" altLang="zh-CN" baseline="-25000" dirty="0"/>
              <a:t>5</a:t>
            </a:r>
            <a:r>
              <a:rPr lang="zh-CN" altLang="zh-CN" dirty="0"/>
              <a:t>导通饱和，输出</a:t>
            </a:r>
            <a:r>
              <a:rPr lang="en-US" altLang="zh-CN" dirty="0"/>
              <a:t>Vo</a:t>
            </a:r>
            <a:r>
              <a:rPr lang="zh-CN" altLang="zh-CN" dirty="0"/>
              <a:t>为</a:t>
            </a:r>
            <a:r>
              <a:rPr lang="en-US" altLang="zh-CN" dirty="0"/>
              <a:t>T</a:t>
            </a:r>
            <a:r>
              <a:rPr lang="en-US" altLang="zh-CN" baseline="-25000" dirty="0"/>
              <a:t>5</a:t>
            </a:r>
            <a:r>
              <a:rPr lang="zh-CN" altLang="zh-CN" dirty="0"/>
              <a:t>管的饱和压降，</a:t>
            </a:r>
            <a:r>
              <a:rPr lang="en-US" altLang="zh-CN" dirty="0"/>
              <a:t>V</a:t>
            </a:r>
            <a:r>
              <a:rPr lang="en-US" altLang="zh-CN" baseline="-25000" dirty="0"/>
              <a:t>o</a:t>
            </a:r>
            <a:r>
              <a:rPr lang="en-US" altLang="zh-CN" dirty="0"/>
              <a:t>=V</a:t>
            </a:r>
            <a:r>
              <a:rPr lang="en-US" altLang="zh-CN" baseline="-25000" dirty="0"/>
              <a:t>OL</a:t>
            </a:r>
            <a:r>
              <a:rPr lang="en-US" altLang="zh-CN" dirty="0"/>
              <a:t>=0.2V</a:t>
            </a:r>
            <a:r>
              <a:rPr lang="zh-CN" altLang="zh-CN" dirty="0"/>
              <a:t>。此时</a:t>
            </a:r>
            <a:r>
              <a:rPr lang="en-US" altLang="zh-CN" dirty="0"/>
              <a:t>V</a:t>
            </a:r>
            <a:r>
              <a:rPr lang="en-US" altLang="zh-CN" baseline="-25000" dirty="0"/>
              <a:t>B1</a:t>
            </a:r>
            <a:r>
              <a:rPr lang="zh-CN" altLang="zh-CN" dirty="0"/>
              <a:t>的电压约为三个</a:t>
            </a:r>
            <a:r>
              <a:rPr lang="en-US" altLang="zh-CN" dirty="0"/>
              <a:t>PN</a:t>
            </a:r>
            <a:r>
              <a:rPr lang="zh-CN" altLang="zh-CN" dirty="0"/>
              <a:t>结正向导通压降，为</a:t>
            </a:r>
            <a:r>
              <a:rPr lang="en-US" altLang="zh-CN" dirty="0"/>
              <a:t>2.1V</a:t>
            </a:r>
            <a:r>
              <a:rPr lang="zh-CN" altLang="zh-CN" dirty="0"/>
              <a:t>左右。</a:t>
            </a:r>
          </a:p>
          <a:p>
            <a:r>
              <a:rPr lang="zh-CN" altLang="zh-CN" dirty="0" smtClean="0"/>
              <a:t>二极管</a:t>
            </a:r>
            <a:r>
              <a:rPr lang="en-US" altLang="zh-CN" dirty="0"/>
              <a:t>D</a:t>
            </a:r>
            <a:r>
              <a:rPr lang="en-US" altLang="zh-CN" baseline="-25000" dirty="0"/>
              <a:t>1</a:t>
            </a:r>
            <a:r>
              <a:rPr lang="zh-CN" altLang="zh-CN" dirty="0"/>
              <a:t>是输入级的钳位</a:t>
            </a:r>
            <a:r>
              <a:rPr lang="zh-CN" altLang="zh-CN" dirty="0" smtClean="0"/>
              <a:t>二极管</a:t>
            </a:r>
            <a:endParaRPr lang="en-US" altLang="zh-CN" dirty="0" smtClean="0"/>
          </a:p>
          <a:p>
            <a:pPr lvl="1"/>
            <a:r>
              <a:rPr lang="zh-CN" altLang="zh-CN" dirty="0" smtClean="0"/>
              <a:t>抑制</a:t>
            </a:r>
            <a:r>
              <a:rPr lang="zh-CN" altLang="zh-CN" dirty="0"/>
              <a:t>负脉冲干扰</a:t>
            </a:r>
            <a:r>
              <a:rPr lang="zh-CN" altLang="zh-CN" dirty="0" smtClean="0"/>
              <a:t>；</a:t>
            </a:r>
            <a:endParaRPr lang="en-US" altLang="zh-CN" dirty="0" smtClean="0"/>
          </a:p>
          <a:p>
            <a:pPr lvl="1"/>
            <a:r>
              <a:rPr lang="zh-CN" altLang="zh-CN" dirty="0" smtClean="0"/>
              <a:t>保护</a:t>
            </a:r>
            <a:r>
              <a:rPr lang="en-US" altLang="zh-CN" dirty="0"/>
              <a:t>T1</a:t>
            </a:r>
            <a:r>
              <a:rPr lang="zh-CN" altLang="zh-CN" dirty="0"/>
              <a:t>发射极，防止输入为负电压时，电流过大，它可允许最大电流为</a:t>
            </a:r>
            <a:r>
              <a:rPr lang="en-US" altLang="zh-CN" dirty="0"/>
              <a:t>20mA</a:t>
            </a:r>
            <a:r>
              <a:rPr lang="zh-CN" altLang="zh-CN" dirty="0" smtClean="0"/>
              <a:t>。</a:t>
            </a:r>
            <a:endParaRPr lang="en-US" altLang="zh-CN" dirty="0" smtClean="0"/>
          </a:p>
          <a:p>
            <a:r>
              <a:rPr lang="zh-CN" altLang="en-US" dirty="0" smtClean="0"/>
              <a:t>二极管</a:t>
            </a:r>
            <a:r>
              <a:rPr lang="en-US" altLang="zh-CN" dirty="0" smtClean="0"/>
              <a:t>D</a:t>
            </a:r>
            <a:r>
              <a:rPr lang="en-US" altLang="zh-CN" baseline="-25000" dirty="0" smtClean="0"/>
              <a:t>2</a:t>
            </a:r>
            <a:r>
              <a:rPr lang="zh-CN" altLang="en-US" dirty="0" smtClean="0"/>
              <a:t>确保</a:t>
            </a:r>
            <a:r>
              <a:rPr lang="en-US" altLang="zh-CN" dirty="0" smtClean="0"/>
              <a:t>T</a:t>
            </a:r>
            <a:r>
              <a:rPr lang="en-US" altLang="zh-CN" baseline="-25000" dirty="0" smtClean="0"/>
              <a:t>5</a:t>
            </a:r>
            <a:r>
              <a:rPr lang="zh-CN" altLang="en-US" dirty="0" smtClean="0"/>
              <a:t>饱和时，</a:t>
            </a:r>
            <a:r>
              <a:rPr lang="en-US" altLang="zh-CN" dirty="0" smtClean="0"/>
              <a:t>T</a:t>
            </a:r>
            <a:r>
              <a:rPr lang="en-US" altLang="zh-CN" baseline="-25000" dirty="0" smtClean="0"/>
              <a:t>4</a:t>
            </a:r>
            <a:r>
              <a:rPr lang="zh-CN" altLang="en-US" dirty="0" smtClean="0"/>
              <a:t>能可靠地截止。</a:t>
            </a:r>
            <a:endParaRPr lang="zh-CN" altLang="en-US" dirty="0"/>
          </a:p>
        </p:txBody>
      </p:sp>
      <p:sp>
        <p:nvSpPr>
          <p:cNvPr id="3" name="标题 2"/>
          <p:cNvSpPr>
            <a:spLocks noGrp="1"/>
          </p:cNvSpPr>
          <p:nvPr>
            <p:ph type="title"/>
          </p:nvPr>
        </p:nvSpPr>
        <p:spPr/>
        <p:txBody>
          <a:bodyPr/>
          <a:lstStyle/>
          <a:p>
            <a:r>
              <a:rPr lang="en-US" altLang="zh-CN" dirty="0"/>
              <a:t>TTL</a:t>
            </a:r>
            <a:r>
              <a:rPr lang="zh-CN" altLang="en-US" dirty="0"/>
              <a:t>反相器构造及原理</a:t>
            </a:r>
          </a:p>
        </p:txBody>
      </p:sp>
      <p:pic>
        <p:nvPicPr>
          <p:cNvPr id="4" name="Picture 8" descr="3-5-9"/>
          <p:cNvPicPr/>
          <p:nvPr/>
        </p:nvPicPr>
        <p:blipFill>
          <a:blip r:embed="rId3" cstate="print">
            <a:extLst>
              <a:ext uri="{28A0092B-C50C-407E-A947-70E740481C1C}">
                <a14:useLocalDpi xmlns:a14="http://schemas.microsoft.com/office/drawing/2010/main" val="0"/>
              </a:ext>
            </a:extLst>
          </a:blip>
          <a:srcRect r="1389"/>
          <a:stretch>
            <a:fillRect/>
          </a:stretch>
        </p:blipFill>
        <p:spPr bwMode="auto">
          <a:xfrm>
            <a:off x="425624" y="1556792"/>
            <a:ext cx="3312368" cy="3207937"/>
          </a:xfrm>
          <a:prstGeom prst="rect">
            <a:avLst/>
          </a:prstGeom>
          <a:noFill/>
          <a:ln w="57150" cmpd="thickThin">
            <a:noFill/>
            <a:miter lim="800000"/>
            <a:headEnd/>
            <a:tailEnd/>
          </a:ln>
          <a:extLst/>
        </p:spPr>
      </p:pic>
    </p:spTree>
    <p:extLst>
      <p:ext uri="{BB962C8B-B14F-4D97-AF65-F5344CB8AC3E}">
        <p14:creationId xmlns:p14="http://schemas.microsoft.com/office/powerpoint/2010/main" val="3641032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994122"/>
          </a:xfrm>
        </p:spPr>
        <p:txBody>
          <a:bodyPr/>
          <a:lstStyle/>
          <a:p>
            <a:r>
              <a:rPr lang="en-US" altLang="zh-CN" dirty="0"/>
              <a:t>TTL</a:t>
            </a:r>
            <a:r>
              <a:rPr lang="zh-CN" altLang="en-US" dirty="0"/>
              <a:t>反相器的电压传输特性</a:t>
            </a:r>
          </a:p>
        </p:txBody>
      </p:sp>
      <p:grpSp>
        <p:nvGrpSpPr>
          <p:cNvPr id="5" name="Group 5"/>
          <p:cNvGrpSpPr>
            <a:grpSpLocks/>
          </p:cNvGrpSpPr>
          <p:nvPr/>
        </p:nvGrpSpPr>
        <p:grpSpPr bwMode="auto">
          <a:xfrm>
            <a:off x="755576" y="2211625"/>
            <a:ext cx="7776413" cy="3672408"/>
            <a:chOff x="158" y="527"/>
            <a:chExt cx="6111" cy="2666"/>
          </a:xfrm>
        </p:grpSpPr>
        <p:pic>
          <p:nvPicPr>
            <p:cNvPr id="6" name="Picture 6" descr="3-5-9"/>
            <p:cNvPicPr>
              <a:picLocks noChangeAspect="1" noChangeArrowheads="1"/>
            </p:cNvPicPr>
            <p:nvPr/>
          </p:nvPicPr>
          <p:blipFill>
            <a:blip r:embed="rId3" cstate="print">
              <a:extLst>
                <a:ext uri="{28A0092B-C50C-407E-A947-70E740481C1C}">
                  <a14:useLocalDpi xmlns:a14="http://schemas.microsoft.com/office/drawing/2010/main" val="0"/>
                </a:ext>
              </a:extLst>
            </a:blip>
            <a:srcRect r="2339"/>
            <a:stretch>
              <a:fillRect/>
            </a:stretch>
          </p:blipFill>
          <p:spPr bwMode="auto">
            <a:xfrm>
              <a:off x="158" y="527"/>
              <a:ext cx="2767" cy="2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7776" r="7663"/>
            <a:stretch>
              <a:fillRect/>
            </a:stretch>
          </p:blipFill>
          <p:spPr bwMode="auto">
            <a:xfrm>
              <a:off x="3061" y="572"/>
              <a:ext cx="3208" cy="26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22" name="组合 21"/>
          <p:cNvGrpSpPr/>
          <p:nvPr/>
        </p:nvGrpSpPr>
        <p:grpSpPr>
          <a:xfrm>
            <a:off x="4139952" y="1727520"/>
            <a:ext cx="4413051" cy="4924966"/>
            <a:chOff x="4139952" y="1727520"/>
            <a:chExt cx="4413051" cy="4924966"/>
          </a:xfrm>
        </p:grpSpPr>
        <p:cxnSp>
          <p:nvCxnSpPr>
            <p:cNvPr id="11" name="直接箭头连接符 10"/>
            <p:cNvCxnSpPr/>
            <p:nvPr/>
          </p:nvCxnSpPr>
          <p:spPr>
            <a:xfrm flipH="1">
              <a:off x="5492959" y="2096852"/>
              <a:ext cx="144016" cy="93610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直接箭头连接符 12"/>
            <p:cNvCxnSpPr/>
            <p:nvPr/>
          </p:nvCxnSpPr>
          <p:spPr>
            <a:xfrm flipH="1">
              <a:off x="6301714" y="2672916"/>
              <a:ext cx="504056"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nvCxnSpPr>
          <p:spPr>
            <a:xfrm flipH="1">
              <a:off x="6883752" y="3987219"/>
              <a:ext cx="792088" cy="38464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直接箭头连接符 16"/>
            <p:cNvCxnSpPr/>
            <p:nvPr/>
          </p:nvCxnSpPr>
          <p:spPr>
            <a:xfrm flipV="1">
              <a:off x="7450023" y="5247081"/>
              <a:ext cx="0" cy="93610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4139952" y="1727520"/>
              <a:ext cx="1923925" cy="369332"/>
            </a:xfrm>
            <a:prstGeom prst="rect">
              <a:avLst/>
            </a:prstGeom>
            <a:noFill/>
          </p:spPr>
          <p:txBody>
            <a:bodyPr wrap="none" rtlCol="0">
              <a:spAutoFit/>
            </a:bodyPr>
            <a:lstStyle/>
            <a:p>
              <a:r>
                <a:rPr lang="zh-CN" altLang="en-US" dirty="0" smtClean="0"/>
                <a:t>截止区</a:t>
              </a:r>
              <a:r>
                <a:rPr lang="en-US" altLang="zh-CN" dirty="0" smtClean="0"/>
                <a:t>V</a:t>
              </a:r>
              <a:r>
                <a:rPr lang="en-US" altLang="zh-CN" baseline="-25000" dirty="0" smtClean="0"/>
                <a:t>I</a:t>
              </a:r>
              <a:r>
                <a:rPr lang="en-US" altLang="zh-CN" dirty="0" smtClean="0"/>
                <a:t>&lt;=0.6v</a:t>
              </a:r>
              <a:endParaRPr lang="zh-CN" altLang="en-US" dirty="0"/>
            </a:p>
          </p:txBody>
        </p:sp>
        <p:sp>
          <p:nvSpPr>
            <p:cNvPr id="19" name="TextBox 18"/>
            <p:cNvSpPr txBox="1"/>
            <p:nvPr/>
          </p:nvSpPr>
          <p:spPr>
            <a:xfrm>
              <a:off x="6445171" y="2195572"/>
              <a:ext cx="877163" cy="369332"/>
            </a:xfrm>
            <a:prstGeom prst="rect">
              <a:avLst/>
            </a:prstGeom>
            <a:noFill/>
          </p:spPr>
          <p:txBody>
            <a:bodyPr wrap="none" rtlCol="0">
              <a:spAutoFit/>
            </a:bodyPr>
            <a:lstStyle/>
            <a:p>
              <a:r>
                <a:rPr lang="zh-CN" altLang="en-US" dirty="0"/>
                <a:t>线性区</a:t>
              </a:r>
            </a:p>
          </p:txBody>
        </p:sp>
        <p:sp>
          <p:nvSpPr>
            <p:cNvPr id="20" name="TextBox 19"/>
            <p:cNvSpPr txBox="1"/>
            <p:nvPr/>
          </p:nvSpPr>
          <p:spPr>
            <a:xfrm>
              <a:off x="7675840" y="3789040"/>
              <a:ext cx="877163" cy="369332"/>
            </a:xfrm>
            <a:prstGeom prst="rect">
              <a:avLst/>
            </a:prstGeom>
            <a:noFill/>
          </p:spPr>
          <p:txBody>
            <a:bodyPr wrap="none" rtlCol="0">
              <a:spAutoFit/>
            </a:bodyPr>
            <a:lstStyle/>
            <a:p>
              <a:r>
                <a:rPr lang="zh-CN" altLang="en-US" dirty="0" smtClean="0"/>
                <a:t>转折区</a:t>
              </a:r>
              <a:endParaRPr lang="zh-CN" altLang="en-US" dirty="0"/>
            </a:p>
          </p:txBody>
        </p:sp>
        <p:sp>
          <p:nvSpPr>
            <p:cNvPr id="21" name="TextBox 20"/>
            <p:cNvSpPr txBox="1"/>
            <p:nvPr/>
          </p:nvSpPr>
          <p:spPr>
            <a:xfrm>
              <a:off x="7011441" y="6283154"/>
              <a:ext cx="877163" cy="369332"/>
            </a:xfrm>
            <a:prstGeom prst="rect">
              <a:avLst/>
            </a:prstGeom>
            <a:noFill/>
          </p:spPr>
          <p:txBody>
            <a:bodyPr wrap="none" rtlCol="0">
              <a:spAutoFit/>
            </a:bodyPr>
            <a:lstStyle/>
            <a:p>
              <a:r>
                <a:rPr lang="zh-CN" altLang="en-US" dirty="0" smtClean="0"/>
                <a:t>饱和区</a:t>
              </a:r>
              <a:endParaRPr lang="zh-CN" altLang="en-US" dirty="0"/>
            </a:p>
          </p:txBody>
        </p:sp>
      </p:grpSp>
    </p:spTree>
    <p:extLst>
      <p:ext uri="{BB962C8B-B14F-4D97-AF65-F5344CB8AC3E}">
        <p14:creationId xmlns:p14="http://schemas.microsoft.com/office/powerpoint/2010/main" val="375238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TTL</a:t>
            </a:r>
            <a:r>
              <a:rPr lang="zh-CN" altLang="en-US" dirty="0"/>
              <a:t>与非门电路</a:t>
            </a: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2276872"/>
            <a:ext cx="3600400" cy="3096344"/>
          </a:xfrm>
          <a:prstGeom prst="rect">
            <a:avLst/>
          </a:prstGeom>
          <a:ln>
            <a:noFill/>
          </a:ln>
          <a:effectLst>
            <a:outerShdw blurRad="292100" dist="139700" dir="2700000" algn="tl" rotWithShape="0">
              <a:srgbClr val="333333">
                <a:alpha val="65000"/>
              </a:srgbClr>
            </a:outerShdw>
          </a:effectLst>
        </p:spPr>
      </p:pic>
      <p:pic>
        <p:nvPicPr>
          <p:cNvPr id="5" name="图片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4788" y="1412776"/>
            <a:ext cx="1822440" cy="2078154"/>
          </a:xfrm>
          <a:prstGeom prst="rect">
            <a:avLst/>
          </a:prstGeom>
          <a:ln>
            <a:noFill/>
          </a:ln>
          <a:effectLst>
            <a:outerShdw blurRad="292100" dist="139700" dir="2700000" algn="tl" rotWithShape="0">
              <a:srgbClr val="333333">
                <a:alpha val="65000"/>
              </a:srgbClr>
            </a:outerShdw>
          </a:effectLst>
        </p:spPr>
      </p:pic>
      <p:pic>
        <p:nvPicPr>
          <p:cNvPr id="6" name="图片 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4788" y="4088110"/>
            <a:ext cx="1822440" cy="1933178"/>
          </a:xfrm>
          <a:prstGeom prst="rect">
            <a:avLst/>
          </a:prstGeom>
          <a:noFill/>
        </p:spPr>
      </p:pic>
    </p:spTree>
    <p:extLst>
      <p:ext uri="{BB962C8B-B14F-4D97-AF65-F5344CB8AC3E}">
        <p14:creationId xmlns:p14="http://schemas.microsoft.com/office/powerpoint/2010/main" val="1974142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TTL</a:t>
            </a:r>
            <a:r>
              <a:rPr lang="zh-CN" altLang="en-US" dirty="0" smtClean="0"/>
              <a:t>或非门电路</a:t>
            </a:r>
            <a:endParaRPr lang="zh-CN" altLang="en-US" dirty="0"/>
          </a:p>
        </p:txBody>
      </p:sp>
      <p:pic>
        <p:nvPicPr>
          <p:cNvPr id="5" name="Picture 10" descr="3-5-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1484784"/>
            <a:ext cx="4859338" cy="4105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544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867551"/>
          </a:xfrm>
        </p:spPr>
        <p:txBody>
          <a:bodyPr>
            <a:normAutofit/>
          </a:bodyPr>
          <a:lstStyle/>
          <a:p>
            <a:r>
              <a:rPr lang="zh-CN" altLang="zh-CN" sz="2400" dirty="0"/>
              <a:t>使用达林顿复合管输出</a:t>
            </a:r>
            <a:r>
              <a:rPr lang="zh-CN" altLang="zh-CN" sz="2400" dirty="0" smtClean="0"/>
              <a:t>，输出电路</a:t>
            </a:r>
            <a:r>
              <a:rPr lang="zh-CN" altLang="zh-CN" sz="2400" dirty="0"/>
              <a:t>具有很大的电流放大倍数，显著地降低了输出电阻。改善了输出特性。</a:t>
            </a:r>
          </a:p>
          <a:p>
            <a:endParaRPr lang="zh-CN" altLang="en-US" sz="2400" dirty="0"/>
          </a:p>
        </p:txBody>
      </p:sp>
      <p:sp>
        <p:nvSpPr>
          <p:cNvPr id="3" name="标题 2"/>
          <p:cNvSpPr>
            <a:spLocks noGrp="1"/>
          </p:cNvSpPr>
          <p:nvPr>
            <p:ph type="title"/>
          </p:nvPr>
        </p:nvSpPr>
        <p:spPr/>
        <p:txBody>
          <a:bodyPr/>
          <a:lstStyle/>
          <a:p>
            <a:r>
              <a:rPr lang="zh-CN" altLang="en-US" dirty="0"/>
              <a:t>各类</a:t>
            </a:r>
            <a:r>
              <a:rPr lang="en-US" altLang="zh-CN" dirty="0"/>
              <a:t>TTL</a:t>
            </a:r>
            <a:r>
              <a:rPr lang="zh-CN" altLang="en-US" dirty="0"/>
              <a:t>改进型电路</a:t>
            </a: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2631972"/>
            <a:ext cx="3312368" cy="2813252"/>
          </a:xfrm>
          <a:prstGeom prst="rect">
            <a:avLst/>
          </a:prstGeom>
          <a:ln>
            <a:noFill/>
          </a:ln>
          <a:effectLst>
            <a:outerShdw blurRad="292100" dist="139700" dir="2700000" algn="tl" rotWithShape="0">
              <a:srgbClr val="333333">
                <a:alpha val="65000"/>
              </a:srgbClr>
            </a:outerShdw>
          </a:effectLst>
        </p:spPr>
      </p:pic>
      <p:pic>
        <p:nvPicPr>
          <p:cNvPr id="5" name="图片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7984" y="2631972"/>
            <a:ext cx="3672408" cy="281325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595829" y="5661248"/>
            <a:ext cx="5336717" cy="369332"/>
          </a:xfrm>
          <a:prstGeom prst="rect">
            <a:avLst/>
          </a:prstGeom>
          <a:noFill/>
        </p:spPr>
        <p:txBody>
          <a:bodyPr wrap="none" rtlCol="0">
            <a:spAutoFit/>
          </a:bodyPr>
          <a:lstStyle/>
          <a:p>
            <a:r>
              <a:rPr lang="en-US" altLang="zh-CN" dirty="0" smtClean="0"/>
              <a:t>74H</a:t>
            </a:r>
            <a:r>
              <a:rPr lang="zh-CN" altLang="en-US" dirty="0" smtClean="0"/>
              <a:t>系列，电阻减小，转换速度加快，功耗增加。 </a:t>
            </a:r>
            <a:endParaRPr lang="zh-CN" altLang="en-US" dirty="0"/>
          </a:p>
        </p:txBody>
      </p:sp>
    </p:spTree>
    <p:extLst>
      <p:ext uri="{BB962C8B-B14F-4D97-AF65-F5344CB8AC3E}">
        <p14:creationId xmlns:p14="http://schemas.microsoft.com/office/powerpoint/2010/main" val="3416803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5036" y="1340768"/>
            <a:ext cx="3610744" cy="4525963"/>
          </a:xfrm>
        </p:spPr>
        <p:txBody>
          <a:bodyPr>
            <a:normAutofit fontScale="92500" lnSpcReduction="20000"/>
          </a:bodyPr>
          <a:lstStyle/>
          <a:p>
            <a:r>
              <a:rPr lang="zh-CN" altLang="en-US" dirty="0"/>
              <a:t>势垒二极管－</a:t>
            </a:r>
            <a:r>
              <a:rPr lang="en-US" altLang="zh-CN" dirty="0"/>
              <a:t>SBD</a:t>
            </a:r>
            <a:r>
              <a:rPr lang="zh-CN" altLang="en-US" dirty="0"/>
              <a:t>的开启电压很低，只有</a:t>
            </a:r>
            <a:r>
              <a:rPr lang="en-US" altLang="zh-CN" dirty="0"/>
              <a:t>0.3V</a:t>
            </a:r>
            <a:r>
              <a:rPr lang="zh-CN" altLang="en-US" dirty="0"/>
              <a:t>～</a:t>
            </a:r>
            <a:r>
              <a:rPr lang="en-US" altLang="zh-CN" dirty="0"/>
              <a:t>0.4V</a:t>
            </a:r>
            <a:r>
              <a:rPr lang="zh-CN" altLang="en-US" dirty="0"/>
              <a:t>，故三极管的集电结（</a:t>
            </a:r>
            <a:r>
              <a:rPr lang="en-US" altLang="zh-CN" dirty="0"/>
              <a:t>b</a:t>
            </a:r>
            <a:r>
              <a:rPr lang="zh-CN" altLang="en-US" dirty="0"/>
              <a:t>－</a:t>
            </a:r>
            <a:r>
              <a:rPr lang="en-US" altLang="zh-CN" dirty="0"/>
              <a:t>c</a:t>
            </a:r>
            <a:r>
              <a:rPr lang="zh-CN" altLang="en-US" dirty="0"/>
              <a:t>结）正向偏置后，</a:t>
            </a:r>
            <a:r>
              <a:rPr lang="en-US" altLang="zh-CN" dirty="0"/>
              <a:t>SBD</a:t>
            </a:r>
            <a:r>
              <a:rPr lang="zh-CN" altLang="en-US" dirty="0"/>
              <a:t>先导通，并把</a:t>
            </a:r>
            <a:r>
              <a:rPr lang="en-US" altLang="zh-CN" dirty="0"/>
              <a:t>b</a:t>
            </a:r>
            <a:r>
              <a:rPr lang="zh-CN" altLang="en-US" dirty="0"/>
              <a:t>－</a:t>
            </a:r>
            <a:r>
              <a:rPr lang="en-US" altLang="zh-CN" dirty="0"/>
              <a:t>c</a:t>
            </a:r>
            <a:r>
              <a:rPr lang="zh-CN" altLang="en-US" dirty="0"/>
              <a:t>结电压钳位在</a:t>
            </a:r>
            <a:r>
              <a:rPr lang="en-US" altLang="zh-CN" dirty="0"/>
              <a:t>0.3V</a:t>
            </a:r>
            <a:r>
              <a:rPr lang="zh-CN" altLang="en-US" dirty="0"/>
              <a:t>～</a:t>
            </a:r>
            <a:r>
              <a:rPr lang="en-US" altLang="zh-CN" dirty="0"/>
              <a:t>0.4V</a:t>
            </a:r>
            <a:r>
              <a:rPr lang="zh-CN" altLang="en-US" dirty="0" smtClean="0"/>
              <a:t>。有效</a:t>
            </a:r>
            <a:r>
              <a:rPr lang="zh-CN" altLang="en-US" dirty="0"/>
              <a:t>地制止三极管进入过饱和</a:t>
            </a:r>
            <a:r>
              <a:rPr lang="zh-CN" altLang="en-US" dirty="0" smtClean="0"/>
              <a:t>状态</a:t>
            </a:r>
            <a:r>
              <a:rPr lang="zh-CN" altLang="en-US" dirty="0"/>
              <a:t>，</a:t>
            </a:r>
            <a:r>
              <a:rPr lang="zh-CN" altLang="en-US" dirty="0" smtClean="0"/>
              <a:t>提高</a:t>
            </a:r>
            <a:r>
              <a:rPr lang="zh-CN" altLang="en-US" dirty="0"/>
              <a:t>管子的开关</a:t>
            </a:r>
            <a:r>
              <a:rPr lang="zh-CN" altLang="en-US" dirty="0" smtClean="0"/>
              <a:t>速度。</a:t>
            </a:r>
            <a:endParaRPr lang="en-US" altLang="zh-CN" dirty="0" smtClean="0"/>
          </a:p>
          <a:p>
            <a:r>
              <a:rPr lang="zh-CN" altLang="en-US" dirty="0" smtClean="0"/>
              <a:t>使用</a:t>
            </a:r>
            <a:r>
              <a:rPr lang="en-US" altLang="zh-CN" dirty="0" smtClean="0"/>
              <a:t>T</a:t>
            </a:r>
            <a:r>
              <a:rPr lang="en-US" altLang="zh-CN" baseline="-25000" dirty="0" smtClean="0"/>
              <a:t>6</a:t>
            </a:r>
            <a:r>
              <a:rPr lang="zh-CN" altLang="en-US" dirty="0" smtClean="0"/>
              <a:t>组成有源泄放回路。截止时阻值高，导通时阻值低。</a:t>
            </a:r>
            <a:endParaRPr lang="zh-CN" altLang="en-US" dirty="0"/>
          </a:p>
        </p:txBody>
      </p:sp>
      <p:sp>
        <p:nvSpPr>
          <p:cNvPr id="3" name="标题 2"/>
          <p:cNvSpPr>
            <a:spLocks noGrp="1"/>
          </p:cNvSpPr>
          <p:nvPr>
            <p:ph type="title"/>
          </p:nvPr>
        </p:nvSpPr>
        <p:spPr/>
        <p:txBody>
          <a:bodyPr>
            <a:normAutofit fontScale="90000"/>
          </a:bodyPr>
          <a:lstStyle/>
          <a:p>
            <a:r>
              <a:rPr lang="zh-CN" altLang="en-US" dirty="0"/>
              <a:t>肖特基系列</a:t>
            </a:r>
            <a:r>
              <a:rPr lang="en-US" altLang="zh-CN" dirty="0"/>
              <a:t>74S/54S</a:t>
            </a:r>
            <a:r>
              <a:rPr lang="zh-CN" altLang="en-US" dirty="0"/>
              <a:t>（</a:t>
            </a:r>
            <a:r>
              <a:rPr lang="en-US" altLang="zh-CN" dirty="0" err="1"/>
              <a:t>Schottky</a:t>
            </a:r>
            <a:r>
              <a:rPr lang="en-US" altLang="zh-CN" dirty="0"/>
              <a:t> TTL</a:t>
            </a:r>
            <a:r>
              <a:rPr lang="zh-CN" altLang="en-US" dirty="0"/>
              <a:t>）</a:t>
            </a: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936" y="1268760"/>
            <a:ext cx="4320480" cy="368372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r="58728"/>
          <a:stretch>
            <a:fillRect/>
          </a:stretch>
        </p:blipFill>
        <p:spPr bwMode="auto">
          <a:xfrm>
            <a:off x="7812360" y="3500859"/>
            <a:ext cx="1226344" cy="1584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8" name="直接箭头连接符 7"/>
          <p:cNvCxnSpPr/>
          <p:nvPr/>
        </p:nvCxnSpPr>
        <p:spPr>
          <a:xfrm flipH="1" flipV="1">
            <a:off x="7596336" y="3717032"/>
            <a:ext cx="216024" cy="7200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1588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80112" y="1481328"/>
            <a:ext cx="3106688" cy="4525963"/>
          </a:xfrm>
        </p:spPr>
        <p:txBody>
          <a:bodyPr/>
          <a:lstStyle/>
          <a:p>
            <a:r>
              <a:rPr lang="zh-CN" altLang="en-US" dirty="0" smtClean="0"/>
              <a:t>使用</a:t>
            </a:r>
            <a:r>
              <a:rPr lang="en-US" altLang="zh-CN" dirty="0" smtClean="0"/>
              <a:t>SBD</a:t>
            </a:r>
            <a:r>
              <a:rPr lang="zh-CN" altLang="en-US" dirty="0" smtClean="0"/>
              <a:t>取代多发射极三极管作为输入电路；</a:t>
            </a:r>
            <a:endParaRPr lang="en-US" altLang="zh-CN" dirty="0" smtClean="0"/>
          </a:p>
          <a:p>
            <a:r>
              <a:rPr lang="zh-CN" altLang="en-US" dirty="0" smtClean="0"/>
              <a:t>增加</a:t>
            </a:r>
            <a:r>
              <a:rPr lang="en-US" altLang="zh-CN" dirty="0" smtClean="0"/>
              <a:t>D</a:t>
            </a:r>
            <a:r>
              <a:rPr lang="en-US" altLang="zh-CN" baseline="-25000" dirty="0" smtClean="0"/>
              <a:t>3</a:t>
            </a:r>
            <a:r>
              <a:rPr lang="zh-CN" altLang="en-US" dirty="0" smtClean="0"/>
              <a:t>作为</a:t>
            </a:r>
            <a:r>
              <a:rPr lang="en-US" altLang="zh-CN" dirty="0" smtClean="0"/>
              <a:t>T</a:t>
            </a:r>
            <a:r>
              <a:rPr lang="en-US" altLang="zh-CN" baseline="-25000" dirty="0" smtClean="0"/>
              <a:t>4</a:t>
            </a:r>
            <a:r>
              <a:rPr lang="zh-CN" altLang="en-US" dirty="0" smtClean="0"/>
              <a:t>的基极泄放通路，</a:t>
            </a:r>
            <a:r>
              <a:rPr lang="en-US" altLang="zh-CN" dirty="0" smtClean="0"/>
              <a:t>D</a:t>
            </a:r>
            <a:r>
              <a:rPr lang="en-US" altLang="zh-CN" baseline="-25000" dirty="0" smtClean="0"/>
              <a:t>4</a:t>
            </a:r>
            <a:r>
              <a:rPr lang="zh-CN" altLang="en-US" dirty="0" smtClean="0"/>
              <a:t>作为负载电容的泄放通路。</a:t>
            </a:r>
            <a:endParaRPr lang="en-US" altLang="zh-CN" dirty="0" smtClean="0"/>
          </a:p>
          <a:p>
            <a:r>
              <a:rPr lang="zh-CN" altLang="en-US" dirty="0"/>
              <a:t>提高阻值</a:t>
            </a:r>
            <a:r>
              <a:rPr lang="zh-CN" altLang="en-US" dirty="0" smtClean="0"/>
              <a:t>，</a:t>
            </a:r>
            <a:r>
              <a:rPr lang="zh-CN" altLang="en-US" dirty="0"/>
              <a:t>降低</a:t>
            </a:r>
            <a:r>
              <a:rPr lang="zh-CN" altLang="en-US" dirty="0" smtClean="0"/>
              <a:t>功耗。</a:t>
            </a:r>
            <a:endParaRPr lang="zh-CN" altLang="en-US" dirty="0"/>
          </a:p>
        </p:txBody>
      </p:sp>
      <p:sp>
        <p:nvSpPr>
          <p:cNvPr id="3" name="标题 2"/>
          <p:cNvSpPr>
            <a:spLocks noGrp="1"/>
          </p:cNvSpPr>
          <p:nvPr>
            <p:ph type="title"/>
          </p:nvPr>
        </p:nvSpPr>
        <p:spPr/>
        <p:txBody>
          <a:bodyPr/>
          <a:lstStyle/>
          <a:p>
            <a:r>
              <a:rPr lang="en-US" altLang="zh-CN" dirty="0" smtClean="0"/>
              <a:t>74LS</a:t>
            </a:r>
            <a:r>
              <a:rPr lang="zh-CN" altLang="en-US" dirty="0" smtClean="0"/>
              <a:t>系列</a:t>
            </a:r>
            <a:endParaRPr lang="zh-CN" alt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56792"/>
            <a:ext cx="4740201" cy="4345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33914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74S</a:t>
            </a:r>
            <a:r>
              <a:rPr lang="zh-CN" altLang="en-US" dirty="0" smtClean="0"/>
              <a:t>系列电压传输特性</a:t>
            </a:r>
            <a:endParaRPr lang="zh-CN" altLang="en-US" dirty="0"/>
          </a:p>
        </p:txBody>
      </p:sp>
      <p:pic>
        <p:nvPicPr>
          <p:cNvPr id="4"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644" y="1844824"/>
            <a:ext cx="4319587" cy="3306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698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3322712" cy="4395943"/>
          </a:xfrm>
        </p:spPr>
        <p:txBody>
          <a:bodyPr>
            <a:normAutofit/>
          </a:bodyPr>
          <a:lstStyle/>
          <a:p>
            <a:r>
              <a:rPr lang="zh-CN" altLang="zh-CN" dirty="0"/>
              <a:t>与</a:t>
            </a:r>
            <a:r>
              <a:rPr lang="en-US" altLang="zh-CN" dirty="0"/>
              <a:t>CMOS</a:t>
            </a:r>
            <a:r>
              <a:rPr lang="zh-CN" altLang="zh-CN" dirty="0"/>
              <a:t>漏极开路门一样，为了实现“线与”功能，</a:t>
            </a:r>
            <a:r>
              <a:rPr lang="en-US" altLang="zh-CN" dirty="0"/>
              <a:t>TTL</a:t>
            </a:r>
            <a:r>
              <a:rPr lang="zh-CN" altLang="zh-CN" dirty="0"/>
              <a:t>电路中也有集电极开路门设计。</a:t>
            </a:r>
          </a:p>
          <a:p>
            <a:r>
              <a:rPr lang="zh-CN" altLang="zh-CN" dirty="0"/>
              <a:t>在一般情况下，门电路的输出是不可以直接并联在一起的。</a:t>
            </a:r>
            <a:endParaRPr lang="zh-CN" altLang="en-US" dirty="0"/>
          </a:p>
        </p:txBody>
      </p:sp>
      <p:sp>
        <p:nvSpPr>
          <p:cNvPr id="3" name="标题 2"/>
          <p:cNvSpPr>
            <a:spLocks noGrp="1"/>
          </p:cNvSpPr>
          <p:nvPr>
            <p:ph type="title"/>
          </p:nvPr>
        </p:nvSpPr>
        <p:spPr/>
        <p:txBody>
          <a:bodyPr>
            <a:normAutofit fontScale="90000"/>
          </a:bodyPr>
          <a:lstStyle/>
          <a:p>
            <a:r>
              <a:rPr lang="zh-CN" altLang="en-US" dirty="0"/>
              <a:t>集电极开路门（</a:t>
            </a:r>
            <a:r>
              <a:rPr lang="en-US" altLang="zh-CN" sz="3100" dirty="0"/>
              <a:t>OC-Open Collector Gate</a:t>
            </a:r>
            <a:r>
              <a:rPr lang="zh-CN" altLang="en-US" dirty="0"/>
              <a:t>）</a:t>
            </a:r>
          </a:p>
        </p:txBody>
      </p:sp>
      <p:pic>
        <p:nvPicPr>
          <p:cNvPr id="6" name="Picture 20" descr="3-5-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4585" y="1700808"/>
            <a:ext cx="1814512" cy="45050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08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CMOS</a:t>
            </a:r>
            <a:r>
              <a:rPr lang="zh-CN" altLang="en-US" dirty="0"/>
              <a:t>逻辑门电路是在</a:t>
            </a:r>
            <a:r>
              <a:rPr lang="en-US" altLang="zh-CN" dirty="0"/>
              <a:t>TTL</a:t>
            </a:r>
            <a:r>
              <a:rPr lang="zh-CN" altLang="en-US" dirty="0"/>
              <a:t>器件之后，出现的应用比较广泛的数字逻辑器件，在功耗、抗干扰、带负载能力上优于</a:t>
            </a:r>
            <a:r>
              <a:rPr lang="en-US" altLang="zh-CN" dirty="0" smtClean="0"/>
              <a:t>TTL</a:t>
            </a:r>
            <a:r>
              <a:rPr lang="zh-CN" altLang="en-US" dirty="0" smtClean="0"/>
              <a:t>逻辑</a:t>
            </a:r>
            <a:r>
              <a:rPr lang="zh-CN" altLang="en-US" dirty="0"/>
              <a:t>门，所以超大规模器件几乎都采用</a:t>
            </a:r>
            <a:r>
              <a:rPr lang="en-US" altLang="zh-CN" dirty="0"/>
              <a:t>CMOS</a:t>
            </a:r>
            <a:r>
              <a:rPr lang="zh-CN" altLang="en-US" dirty="0"/>
              <a:t>门电路，如存储器</a:t>
            </a:r>
            <a:r>
              <a:rPr lang="en-US" altLang="zh-CN" dirty="0"/>
              <a:t>ROM</a:t>
            </a:r>
            <a:r>
              <a:rPr lang="zh-CN" altLang="en-US" dirty="0"/>
              <a:t>、可编程逻辑器件</a:t>
            </a:r>
            <a:r>
              <a:rPr lang="en-US" altLang="zh-CN" dirty="0"/>
              <a:t>PLD</a:t>
            </a:r>
            <a:r>
              <a:rPr lang="zh-CN" altLang="en-US" dirty="0" smtClean="0"/>
              <a:t>等。</a:t>
            </a:r>
            <a:endParaRPr lang="en-US" altLang="zh-CN" dirty="0" smtClean="0"/>
          </a:p>
          <a:p>
            <a:r>
              <a:rPr lang="zh-CN" altLang="en-US" dirty="0" smtClean="0"/>
              <a:t>国产</a:t>
            </a:r>
            <a:r>
              <a:rPr lang="zh-CN" altLang="en-US" dirty="0"/>
              <a:t>的</a:t>
            </a:r>
            <a:r>
              <a:rPr lang="en-US" altLang="zh-CN" dirty="0"/>
              <a:t>CMOS</a:t>
            </a:r>
            <a:r>
              <a:rPr lang="zh-CN" altLang="en-US" dirty="0"/>
              <a:t>器件有</a:t>
            </a:r>
            <a:r>
              <a:rPr lang="en-US" altLang="zh-CN" dirty="0"/>
              <a:t>CC4000(</a:t>
            </a:r>
            <a:r>
              <a:rPr lang="zh-CN" altLang="en-US" dirty="0"/>
              <a:t>国际</a:t>
            </a:r>
            <a:r>
              <a:rPr lang="en-US" altLang="zh-CN" dirty="0"/>
              <a:t>CD4000/MC4000)</a:t>
            </a:r>
            <a:r>
              <a:rPr lang="zh-CN" altLang="en-US" dirty="0"/>
              <a:t>、高速</a:t>
            </a:r>
            <a:r>
              <a:rPr lang="en-US" altLang="zh-CN" dirty="0"/>
              <a:t>54HC/74HC</a:t>
            </a:r>
            <a:r>
              <a:rPr lang="zh-CN" altLang="en-US" dirty="0"/>
              <a:t>系列（国际</a:t>
            </a:r>
            <a:r>
              <a:rPr lang="en-US" altLang="zh-CN" dirty="0"/>
              <a:t>MC54HC/74HC),</a:t>
            </a:r>
            <a:r>
              <a:rPr lang="zh-CN" altLang="en-US" dirty="0"/>
              <a:t>此外还有兼容型的</a:t>
            </a:r>
            <a:r>
              <a:rPr lang="en-US" altLang="zh-CN" dirty="0"/>
              <a:t>74HCT</a:t>
            </a:r>
            <a:r>
              <a:rPr lang="zh-CN" altLang="en-US" dirty="0"/>
              <a:t>和</a:t>
            </a:r>
            <a:r>
              <a:rPr lang="en-US" altLang="zh-CN" dirty="0"/>
              <a:t>74BCT</a:t>
            </a:r>
            <a:r>
              <a:rPr lang="zh-CN" altLang="en-US" dirty="0"/>
              <a:t>系列（</a:t>
            </a:r>
            <a:r>
              <a:rPr lang="en-US" altLang="zh-CN" dirty="0" err="1"/>
              <a:t>BiCMOS</a:t>
            </a:r>
            <a:r>
              <a:rPr lang="zh-CN" altLang="en-US" dirty="0"/>
              <a:t>） </a:t>
            </a:r>
          </a:p>
        </p:txBody>
      </p:sp>
      <p:sp>
        <p:nvSpPr>
          <p:cNvPr id="3" name="标题 2"/>
          <p:cNvSpPr>
            <a:spLocks noGrp="1"/>
          </p:cNvSpPr>
          <p:nvPr>
            <p:ph type="title"/>
          </p:nvPr>
        </p:nvSpPr>
        <p:spPr/>
        <p:txBody>
          <a:bodyPr/>
          <a:lstStyle/>
          <a:p>
            <a:r>
              <a:rPr lang="en-US" altLang="zh-CN" dirty="0" smtClean="0"/>
              <a:t>CMOS</a:t>
            </a:r>
            <a:r>
              <a:rPr lang="zh-CN" altLang="en-US" dirty="0" smtClean="0"/>
              <a:t>门电路</a:t>
            </a:r>
            <a:endParaRPr lang="zh-CN" altLang="en-US" dirty="0"/>
          </a:p>
        </p:txBody>
      </p:sp>
    </p:spTree>
    <p:extLst>
      <p:ext uri="{BB962C8B-B14F-4D97-AF65-F5344CB8AC3E}">
        <p14:creationId xmlns:p14="http://schemas.microsoft.com/office/powerpoint/2010/main" val="1934840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descr="3-5-33"/>
          <p:cNvPicPr>
            <a:picLocks noChangeAspect="1" noChangeArrowheads="1"/>
          </p:cNvPicPr>
          <p:nvPr/>
        </p:nvPicPr>
        <p:blipFill>
          <a:blip r:embed="rId3" cstate="print">
            <a:extLst>
              <a:ext uri="{28A0092B-C50C-407E-A947-70E740481C1C}">
                <a14:useLocalDpi xmlns:a14="http://schemas.microsoft.com/office/drawing/2010/main" val="0"/>
              </a:ext>
            </a:extLst>
          </a:blip>
          <a:srcRect b="2615"/>
          <a:stretch>
            <a:fillRect/>
          </a:stretch>
        </p:blipFill>
        <p:spPr bwMode="auto">
          <a:xfrm>
            <a:off x="2987824" y="3645024"/>
            <a:ext cx="5543550" cy="2730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idx="1"/>
          </p:nvPr>
        </p:nvSpPr>
        <p:spPr>
          <a:xfrm>
            <a:off x="457200" y="1481329"/>
            <a:ext cx="6347048" cy="2307712"/>
          </a:xfrm>
        </p:spPr>
        <p:txBody>
          <a:bodyPr/>
          <a:lstStyle/>
          <a:p>
            <a:r>
              <a:rPr lang="zh-CN" altLang="en-US" dirty="0"/>
              <a:t>推拉式输出电路结构的局限性：</a:t>
            </a:r>
          </a:p>
          <a:p>
            <a:r>
              <a:rPr lang="zh-CN" altLang="en-US" dirty="0"/>
              <a:t>① 输出电平不可调</a:t>
            </a:r>
          </a:p>
          <a:p>
            <a:r>
              <a:rPr lang="zh-CN" altLang="en-US" dirty="0"/>
              <a:t>② 负载能力不强，尤其是高电平输出</a:t>
            </a:r>
          </a:p>
          <a:p>
            <a:r>
              <a:rPr lang="zh-CN" altLang="en-US" dirty="0"/>
              <a:t>③ 输出端不能并联使用</a:t>
            </a:r>
          </a:p>
          <a:p>
            <a:endParaRPr lang="zh-CN" altLang="en-US" dirty="0"/>
          </a:p>
        </p:txBody>
      </p:sp>
      <p:sp>
        <p:nvSpPr>
          <p:cNvPr id="3" name="标题 2"/>
          <p:cNvSpPr>
            <a:spLocks noGrp="1"/>
          </p:cNvSpPr>
          <p:nvPr>
            <p:ph type="title"/>
          </p:nvPr>
        </p:nvSpPr>
        <p:spPr/>
        <p:txBody>
          <a:bodyPr>
            <a:normAutofit fontScale="90000"/>
          </a:bodyPr>
          <a:lstStyle/>
          <a:p>
            <a:r>
              <a:rPr lang="zh-CN" altLang="en-US" dirty="0"/>
              <a:t>集电极开路门（</a:t>
            </a:r>
            <a:r>
              <a:rPr lang="en-US" altLang="zh-CN" sz="3100" dirty="0"/>
              <a:t>OC-Open Collector Gate</a:t>
            </a:r>
            <a:r>
              <a:rPr lang="zh-CN" altLang="en-US" dirty="0"/>
              <a:t>）</a:t>
            </a:r>
          </a:p>
        </p:txBody>
      </p:sp>
      <p:sp>
        <p:nvSpPr>
          <p:cNvPr id="5" name="TextBox 4"/>
          <p:cNvSpPr txBox="1"/>
          <p:nvPr/>
        </p:nvSpPr>
        <p:spPr>
          <a:xfrm>
            <a:off x="6804248" y="5589240"/>
            <a:ext cx="1569660" cy="369332"/>
          </a:xfrm>
          <a:prstGeom prst="rect">
            <a:avLst/>
          </a:prstGeom>
          <a:noFill/>
        </p:spPr>
        <p:txBody>
          <a:bodyPr wrap="none" rtlCol="0">
            <a:spAutoFit/>
          </a:bodyPr>
          <a:lstStyle/>
          <a:p>
            <a:r>
              <a:rPr lang="zh-CN" altLang="en-US" dirty="0" smtClean="0"/>
              <a:t>集电极开路门</a:t>
            </a:r>
            <a:endParaRPr lang="zh-CN" altLang="en-US" dirty="0"/>
          </a:p>
        </p:txBody>
      </p:sp>
    </p:spTree>
    <p:extLst>
      <p:ext uri="{BB962C8B-B14F-4D97-AF65-F5344CB8AC3E}">
        <p14:creationId xmlns:p14="http://schemas.microsoft.com/office/powerpoint/2010/main" val="8473013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OC</a:t>
            </a:r>
            <a:r>
              <a:rPr lang="zh-CN" altLang="en-US" dirty="0" smtClean="0"/>
              <a:t>门的工作电路</a:t>
            </a:r>
            <a:endParaRPr lang="zh-CN" alt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628800"/>
            <a:ext cx="3476625" cy="2486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descr="3-5-34"/>
          <p:cNvPicPr>
            <a:picLocks noChangeAspect="1" noChangeArrowheads="1"/>
          </p:cNvPicPr>
          <p:nvPr/>
        </p:nvPicPr>
        <p:blipFill>
          <a:blip r:embed="rId4" cstate="print">
            <a:extLst>
              <a:ext uri="{28A0092B-C50C-407E-A947-70E740481C1C}">
                <a14:useLocalDpi xmlns:a14="http://schemas.microsoft.com/office/drawing/2010/main" val="0"/>
              </a:ext>
            </a:extLst>
          </a:blip>
          <a:srcRect l="65594" t="17763" b="21909"/>
          <a:stretch>
            <a:fillRect/>
          </a:stretch>
        </p:blipFill>
        <p:spPr bwMode="auto">
          <a:xfrm>
            <a:off x="5148064" y="2060848"/>
            <a:ext cx="2643188" cy="2952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6964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OC</a:t>
            </a:r>
            <a:r>
              <a:rPr lang="zh-CN" altLang="en-US" dirty="0" smtClean="0"/>
              <a:t>门的线与功能</a:t>
            </a:r>
            <a:endParaRPr lang="zh-CN" altLang="en-US" dirty="0"/>
          </a:p>
        </p:txBody>
      </p:sp>
      <p:pic>
        <p:nvPicPr>
          <p:cNvPr id="5" name="Picture 8" descr="3-5-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484784"/>
            <a:ext cx="6367462" cy="4057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矩形 6"/>
              <p:cNvSpPr/>
              <p:nvPr/>
            </p:nvSpPr>
            <p:spPr>
              <a:xfrm>
                <a:off x="4427984" y="5877272"/>
                <a:ext cx="3096344" cy="462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a:rPr>
                        <m:t>Y</m:t>
                      </m:r>
                      <m:r>
                        <a:rPr lang="en-US" altLang="zh-CN" sz="2400">
                          <a:latin typeface="Cambria Math"/>
                        </a:rPr>
                        <m:t>=</m:t>
                      </m:r>
                      <m:sSub>
                        <m:sSubPr>
                          <m:ctrlPr>
                            <a:rPr lang="zh-CN" altLang="zh-CN" sz="2400" i="1">
                              <a:latin typeface="Cambria Math"/>
                            </a:rPr>
                          </m:ctrlPr>
                        </m:sSubPr>
                        <m:e>
                          <m:r>
                            <a:rPr lang="en-US" altLang="zh-CN" sz="2400" i="1">
                              <a:latin typeface="Cambria Math"/>
                            </a:rPr>
                            <m:t>𝑌</m:t>
                          </m:r>
                        </m:e>
                        <m:sub>
                          <m:r>
                            <a:rPr lang="en-US" altLang="zh-CN" sz="2400" i="1">
                              <a:latin typeface="Cambria Math"/>
                            </a:rPr>
                            <m:t>1</m:t>
                          </m:r>
                        </m:sub>
                      </m:sSub>
                      <m:sSub>
                        <m:sSubPr>
                          <m:ctrlPr>
                            <a:rPr lang="zh-CN" altLang="zh-CN" sz="2400" i="1">
                              <a:latin typeface="Cambria Math"/>
                            </a:rPr>
                          </m:ctrlPr>
                        </m:sSubPr>
                        <m:e>
                          <m:r>
                            <a:rPr lang="en-US" altLang="zh-CN" sz="2400" i="1">
                              <a:latin typeface="Cambria Math"/>
                            </a:rPr>
                            <m:t>𝑌</m:t>
                          </m:r>
                        </m:e>
                        <m:sub>
                          <m:r>
                            <a:rPr lang="en-US" altLang="zh-CN" sz="2400" i="1">
                              <a:latin typeface="Cambria Math"/>
                            </a:rPr>
                            <m:t>2</m:t>
                          </m:r>
                        </m:sub>
                      </m:sSub>
                      <m:r>
                        <a:rPr lang="en-US" altLang="zh-CN" sz="2400" i="1">
                          <a:latin typeface="Cambria Math"/>
                        </a:rPr>
                        <m:t>=</m:t>
                      </m:r>
                      <m:acc>
                        <m:accPr>
                          <m:chr m:val="̅"/>
                          <m:ctrlPr>
                            <a:rPr lang="zh-CN" altLang="zh-CN" sz="2400" i="1">
                              <a:latin typeface="Cambria Math"/>
                            </a:rPr>
                          </m:ctrlPr>
                        </m:accPr>
                        <m:e>
                          <m:r>
                            <a:rPr lang="en-US" altLang="zh-CN" sz="2400" i="1">
                              <a:latin typeface="Cambria Math"/>
                            </a:rPr>
                            <m:t>𝐴𝐵</m:t>
                          </m:r>
                        </m:e>
                      </m:acc>
                      <m:r>
                        <a:rPr lang="en-US" altLang="zh-CN" sz="2400" i="1">
                          <a:latin typeface="Cambria Math"/>
                        </a:rPr>
                        <m:t>∙</m:t>
                      </m:r>
                      <m:acc>
                        <m:accPr>
                          <m:chr m:val="̅"/>
                          <m:ctrlPr>
                            <a:rPr lang="zh-CN" altLang="zh-CN" sz="2400" i="1">
                              <a:latin typeface="Cambria Math"/>
                            </a:rPr>
                          </m:ctrlPr>
                        </m:accPr>
                        <m:e>
                          <m:r>
                            <a:rPr lang="en-US" altLang="zh-CN" sz="2400" i="1">
                              <a:latin typeface="Cambria Math"/>
                            </a:rPr>
                            <m:t>𝐶𝐷</m:t>
                          </m:r>
                        </m:e>
                      </m:acc>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4427984" y="5877272"/>
                <a:ext cx="3096344" cy="462434"/>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49663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TTL</a:t>
            </a:r>
            <a:r>
              <a:rPr lang="zh-CN" altLang="en-US" dirty="0"/>
              <a:t>三态门电路</a:t>
            </a:r>
          </a:p>
        </p:txBody>
      </p:sp>
      <p:pic>
        <p:nvPicPr>
          <p:cNvPr id="4" name="Picture 13" descr="3-5-38"/>
          <p:cNvPicPr/>
          <p:nvPr/>
        </p:nvPicPr>
        <p:blipFill>
          <a:blip r:embed="rId3" cstate="print">
            <a:extLst>
              <a:ext uri="{28A0092B-C50C-407E-A947-70E740481C1C}">
                <a14:useLocalDpi xmlns:a14="http://schemas.microsoft.com/office/drawing/2010/main" val="0"/>
              </a:ext>
            </a:extLst>
          </a:blip>
          <a:srcRect r="30319"/>
          <a:stretch>
            <a:fillRect/>
          </a:stretch>
        </p:blipFill>
        <p:spPr bwMode="auto">
          <a:xfrm>
            <a:off x="4644008" y="1052736"/>
            <a:ext cx="3528392" cy="2952328"/>
          </a:xfrm>
          <a:prstGeom prst="rect">
            <a:avLst/>
          </a:prstGeom>
          <a:ln>
            <a:noFill/>
          </a:ln>
          <a:effectLst>
            <a:outerShdw blurRad="292100" dist="139700" dir="2700000" algn="tl" rotWithShape="0">
              <a:srgbClr val="333333">
                <a:alpha val="65000"/>
              </a:srgbClr>
            </a:outerShdw>
          </a:effectLst>
          <a:extLst/>
        </p:spPr>
      </p:pic>
      <p:sp>
        <p:nvSpPr>
          <p:cNvPr id="6" name="TextBox 5"/>
          <p:cNvSpPr txBox="1"/>
          <p:nvPr/>
        </p:nvSpPr>
        <p:spPr>
          <a:xfrm>
            <a:off x="683568" y="1988840"/>
            <a:ext cx="3384376" cy="3785652"/>
          </a:xfrm>
          <a:prstGeom prst="rect">
            <a:avLst/>
          </a:prstGeom>
          <a:noFill/>
        </p:spPr>
        <p:txBody>
          <a:bodyPr wrap="square" rtlCol="0">
            <a:spAutoFit/>
          </a:bodyPr>
          <a:lstStyle/>
          <a:p>
            <a:pPr marL="342900" indent="-342900">
              <a:buFont typeface="Wingdings" pitchFamily="2" charset="2"/>
              <a:buChar char="Ø"/>
            </a:pPr>
            <a:r>
              <a:rPr lang="zh-CN" altLang="zh-CN" sz="2400" dirty="0"/>
              <a:t>当反相器输入</a:t>
            </a:r>
            <a:r>
              <a:rPr lang="en-US" altLang="zh-CN" sz="2400" dirty="0"/>
              <a:t>EN’</a:t>
            </a:r>
            <a:r>
              <a:rPr lang="zh-CN" altLang="zh-CN" sz="2400" dirty="0"/>
              <a:t>为高电平时，</a:t>
            </a:r>
            <a:r>
              <a:rPr lang="en-US" altLang="zh-CN" sz="2400" dirty="0"/>
              <a:t>P</a:t>
            </a:r>
            <a:r>
              <a:rPr lang="zh-CN" altLang="zh-CN" sz="2400" dirty="0"/>
              <a:t>点被钳制为低电平，</a:t>
            </a:r>
            <a:r>
              <a:rPr lang="en-US" altLang="zh-CN" sz="2400" dirty="0"/>
              <a:t>T</a:t>
            </a:r>
            <a:r>
              <a:rPr lang="en-US" altLang="zh-CN" sz="2400" baseline="-25000" dirty="0"/>
              <a:t>4</a:t>
            </a:r>
            <a:r>
              <a:rPr lang="zh-CN" altLang="zh-CN" sz="2400" dirty="0"/>
              <a:t>、</a:t>
            </a:r>
            <a:r>
              <a:rPr lang="en-US" altLang="zh-CN" sz="2400" dirty="0"/>
              <a:t>T</a:t>
            </a:r>
            <a:r>
              <a:rPr lang="en-US" altLang="zh-CN" sz="2400" baseline="-25000" dirty="0"/>
              <a:t>5</a:t>
            </a:r>
            <a:r>
              <a:rPr lang="zh-CN" altLang="zh-CN" sz="2400" dirty="0"/>
              <a:t>管均截止，输出为高阻态。</a:t>
            </a:r>
          </a:p>
          <a:p>
            <a:pPr marL="342900" indent="-342900">
              <a:buFont typeface="Wingdings" pitchFamily="2" charset="2"/>
              <a:buChar char="Ø"/>
            </a:pPr>
            <a:r>
              <a:rPr lang="zh-CN" altLang="zh-CN" sz="2400" dirty="0"/>
              <a:t>当反相器输入</a:t>
            </a:r>
            <a:r>
              <a:rPr lang="en-US" altLang="zh-CN" sz="2400" dirty="0"/>
              <a:t>EN'</a:t>
            </a:r>
            <a:r>
              <a:rPr lang="zh-CN" altLang="zh-CN" sz="2400" dirty="0"/>
              <a:t>为低电平时，</a:t>
            </a:r>
            <a:r>
              <a:rPr lang="en-US" altLang="zh-CN" sz="2400" dirty="0"/>
              <a:t>P</a:t>
            </a:r>
            <a:r>
              <a:rPr lang="zh-CN" altLang="zh-CN" sz="2400" dirty="0"/>
              <a:t>点为高电平，</a:t>
            </a:r>
            <a:r>
              <a:rPr lang="en-US" altLang="zh-CN" sz="2400" dirty="0"/>
              <a:t>D</a:t>
            </a:r>
            <a:r>
              <a:rPr lang="zh-CN" altLang="zh-CN" sz="2400" dirty="0"/>
              <a:t>反向截止。此时电路功能是普通的与非门。</a:t>
            </a:r>
            <a:endParaRPr lang="zh-CN" altLang="en-US" sz="2400" dirty="0"/>
          </a:p>
        </p:txBody>
      </p:sp>
      <p:pic>
        <p:nvPicPr>
          <p:cNvPr id="7" name="Picture 7" descr="3-5-38"/>
          <p:cNvPicPr>
            <a:picLocks noChangeAspect="1" noChangeArrowheads="1"/>
          </p:cNvPicPr>
          <p:nvPr/>
        </p:nvPicPr>
        <p:blipFill>
          <a:blip r:embed="rId3">
            <a:extLst>
              <a:ext uri="{28A0092B-C50C-407E-A947-70E740481C1C}">
                <a14:useLocalDpi xmlns:a14="http://schemas.microsoft.com/office/drawing/2010/main" val="0"/>
              </a:ext>
            </a:extLst>
          </a:blip>
          <a:srcRect l="68541" t="34641" r="2254" b="23376"/>
          <a:stretch>
            <a:fillRect/>
          </a:stretch>
        </p:blipFill>
        <p:spPr bwMode="auto">
          <a:xfrm>
            <a:off x="5364088" y="4581128"/>
            <a:ext cx="2519363" cy="1892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000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三态门构成总线和双向传输电路</a:t>
            </a:r>
            <a:endParaRPr lang="zh-CN" altLang="en-US" dirty="0"/>
          </a:p>
        </p:txBody>
      </p:sp>
      <p:grpSp>
        <p:nvGrpSpPr>
          <p:cNvPr id="5" name="Group 11"/>
          <p:cNvGrpSpPr>
            <a:grpSpLocks/>
          </p:cNvGrpSpPr>
          <p:nvPr/>
        </p:nvGrpSpPr>
        <p:grpSpPr bwMode="auto">
          <a:xfrm>
            <a:off x="684214" y="1773238"/>
            <a:ext cx="3678238" cy="4176042"/>
            <a:chOff x="3152" y="528"/>
            <a:chExt cx="2317" cy="2446"/>
          </a:xfrm>
        </p:grpSpPr>
        <p:pic>
          <p:nvPicPr>
            <p:cNvPr id="6" name="Picture 6" descr="3-3-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2" y="528"/>
              <a:ext cx="2317" cy="2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10"/>
            <p:cNvSpPr>
              <a:spLocks noChangeArrowheads="1"/>
            </p:cNvSpPr>
            <p:nvPr/>
          </p:nvSpPr>
          <p:spPr bwMode="auto">
            <a:xfrm>
              <a:off x="3651" y="2741"/>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smtClean="0"/>
                <a:t>数据</a:t>
              </a:r>
              <a:r>
                <a:rPr lang="zh-CN" altLang="en-US" dirty="0"/>
                <a:t>的双向传输</a:t>
              </a:r>
            </a:p>
          </p:txBody>
        </p:sp>
      </p:grpSp>
      <p:grpSp>
        <p:nvGrpSpPr>
          <p:cNvPr id="8" name="Group 9"/>
          <p:cNvGrpSpPr>
            <a:grpSpLocks/>
          </p:cNvGrpSpPr>
          <p:nvPr/>
        </p:nvGrpSpPr>
        <p:grpSpPr bwMode="auto">
          <a:xfrm>
            <a:off x="4788024" y="1693661"/>
            <a:ext cx="3341688" cy="4662488"/>
            <a:chOff x="658" y="1203"/>
            <a:chExt cx="2105" cy="2937"/>
          </a:xfrm>
        </p:grpSpPr>
        <p:pic>
          <p:nvPicPr>
            <p:cNvPr id="9" name="Picture 5" descr="未标题"/>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 y="1203"/>
              <a:ext cx="2105" cy="26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 Box 8"/>
            <p:cNvSpPr txBox="1">
              <a:spLocks noChangeArrowheads="1"/>
            </p:cNvSpPr>
            <p:nvPr/>
          </p:nvSpPr>
          <p:spPr bwMode="auto">
            <a:xfrm>
              <a:off x="735" y="3888"/>
              <a:ext cx="19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chemeClr val="tx1"/>
                  </a:solidFill>
                  <a:latin typeface="Times New Roman" pitchFamily="18" charset="0"/>
                  <a:ea typeface="楷体_GB2312" pitchFamily="49" charset="-122"/>
                </a:defRPr>
              </a:lvl1pPr>
              <a:lvl2pPr marL="742950" indent="-285750" eaLnBrk="0" hangingPunct="0">
                <a:defRPr sz="2800" b="1">
                  <a:solidFill>
                    <a:schemeClr val="tx1"/>
                  </a:solidFill>
                  <a:latin typeface="Times New Roman" pitchFamily="18" charset="0"/>
                  <a:ea typeface="楷体_GB2312" pitchFamily="49" charset="-122"/>
                </a:defRPr>
              </a:lvl2pPr>
              <a:lvl3pPr marL="1143000" indent="-228600" eaLnBrk="0" hangingPunct="0">
                <a:defRPr sz="2800" b="1">
                  <a:solidFill>
                    <a:schemeClr val="tx1"/>
                  </a:solidFill>
                  <a:latin typeface="Times New Roman" pitchFamily="18" charset="0"/>
                  <a:ea typeface="楷体_GB2312" pitchFamily="49" charset="-122"/>
                </a:defRPr>
              </a:lvl3pPr>
              <a:lvl4pPr marL="1600200" indent="-228600" eaLnBrk="0" hangingPunct="0">
                <a:defRPr sz="2800" b="1">
                  <a:solidFill>
                    <a:schemeClr val="tx1"/>
                  </a:solidFill>
                  <a:latin typeface="Times New Roman" pitchFamily="18" charset="0"/>
                  <a:ea typeface="楷体_GB2312" pitchFamily="49" charset="-122"/>
                </a:defRPr>
              </a:lvl4pPr>
              <a:lvl5pPr marL="2057400" indent="-228600" eaLnBrk="0" hangingPunct="0">
                <a:defRPr sz="28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楷体_GB2312" pitchFamily="49" charset="-122"/>
                </a:defRPr>
              </a:lvl9pPr>
            </a:lstStyle>
            <a:p>
              <a:pPr algn="ctr" eaLnBrk="1" hangingPunct="1">
                <a:spcBef>
                  <a:spcPct val="50000"/>
                </a:spcBef>
              </a:pPr>
              <a:r>
                <a:rPr lang="zh-CN" altLang="en-US" sz="2000" dirty="0" smtClean="0">
                  <a:latin typeface="+mj-ea"/>
                  <a:ea typeface="+mj-ea"/>
                </a:rPr>
                <a:t>总线结构</a:t>
              </a:r>
              <a:endParaRPr lang="zh-CN" altLang="en-US" sz="2000" dirty="0">
                <a:latin typeface="+mj-ea"/>
                <a:ea typeface="+mj-ea"/>
              </a:endParaRPr>
            </a:p>
          </p:txBody>
        </p:sp>
      </p:grpSp>
    </p:spTree>
    <p:extLst>
      <p:ext uri="{BB962C8B-B14F-4D97-AF65-F5344CB8AC3E}">
        <p14:creationId xmlns:p14="http://schemas.microsoft.com/office/powerpoint/2010/main" val="145894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例</a:t>
            </a:r>
            <a:r>
              <a:rPr lang="en-US" altLang="zh-CN" dirty="0" smtClean="0"/>
              <a:t>2-3</a:t>
            </a:r>
            <a:r>
              <a:rPr lang="zh-CN" altLang="en-US" dirty="0" smtClean="0"/>
              <a:t>：</a:t>
            </a:r>
            <a:r>
              <a:rPr lang="zh-CN" altLang="en-US" sz="2400" dirty="0" smtClean="0"/>
              <a:t>根据表</a:t>
            </a:r>
            <a:r>
              <a:rPr lang="en-US" altLang="zh-CN" sz="2400" dirty="0" smtClean="0"/>
              <a:t>2-4</a:t>
            </a:r>
            <a:r>
              <a:rPr lang="zh-CN" altLang="en-US" sz="2400" dirty="0" smtClean="0"/>
              <a:t>（</a:t>
            </a:r>
            <a:r>
              <a:rPr lang="en-US" altLang="zh-CN" sz="2400" dirty="0" smtClean="0"/>
              <a:t>P43</a:t>
            </a:r>
            <a:r>
              <a:rPr lang="zh-CN" altLang="en-US" sz="2400" dirty="0" smtClean="0"/>
              <a:t>）计算</a:t>
            </a:r>
            <a:r>
              <a:rPr lang="en-US" altLang="zh-CN" sz="2400" dirty="0" smtClean="0"/>
              <a:t>74LS00</a:t>
            </a:r>
            <a:r>
              <a:rPr lang="zh-CN" altLang="en-US" sz="2400" dirty="0" smtClean="0"/>
              <a:t>的扇出系数。</a:t>
            </a:r>
            <a:endParaRPr lang="en-US" altLang="zh-CN" dirty="0" smtClean="0"/>
          </a:p>
          <a:p>
            <a:r>
              <a:rPr lang="zh-CN" altLang="en-US" dirty="0" smtClean="0"/>
              <a:t>解：</a:t>
            </a:r>
            <a:endParaRPr lang="en-US" altLang="zh-CN" dirty="0" smtClean="0"/>
          </a:p>
          <a:p>
            <a:pPr lvl="1"/>
            <a:endParaRPr lang="en-US" altLang="zh-CN" dirty="0" smtClean="0"/>
          </a:p>
          <a:p>
            <a:pPr lvl="1"/>
            <a:r>
              <a:rPr lang="zh-CN" altLang="en-US" dirty="0" smtClean="0"/>
              <a:t>输出</a:t>
            </a:r>
            <a:r>
              <a:rPr lang="zh-CN" altLang="en-US" dirty="0"/>
              <a:t>高</a:t>
            </a:r>
            <a:r>
              <a:rPr lang="zh-CN" altLang="en-US" dirty="0" smtClean="0"/>
              <a:t>电平扇出数：</a:t>
            </a:r>
            <a:endParaRPr lang="en-US" altLang="zh-CN" dirty="0" smtClean="0"/>
          </a:p>
          <a:p>
            <a:pPr lvl="1"/>
            <a:endParaRPr lang="en-US" altLang="zh-CN" dirty="0"/>
          </a:p>
          <a:p>
            <a:pPr lvl="1"/>
            <a:r>
              <a:rPr lang="zh-CN" altLang="en-US" dirty="0" smtClean="0"/>
              <a:t>输出低电平扇出数：</a:t>
            </a:r>
            <a:endParaRPr lang="en-US" altLang="zh-CN" dirty="0" smtClean="0"/>
          </a:p>
          <a:p>
            <a:pPr lvl="1"/>
            <a:endParaRPr lang="en-US" altLang="zh-CN" dirty="0"/>
          </a:p>
          <a:p>
            <a:pPr lvl="1"/>
            <a:endParaRPr lang="en-US" altLang="zh-CN" dirty="0" smtClean="0"/>
          </a:p>
          <a:p>
            <a:pPr lvl="1"/>
            <a:r>
              <a:rPr lang="zh-CN" altLang="en-US" dirty="0"/>
              <a:t>扇出</a:t>
            </a:r>
            <a:r>
              <a:rPr lang="zh-CN" altLang="en-US" dirty="0" smtClean="0"/>
              <a:t>系数：</a:t>
            </a:r>
            <a:r>
              <a:rPr lang="en-US" altLang="zh-CN" dirty="0" smtClean="0"/>
              <a:t>N=Min{N</a:t>
            </a:r>
            <a:r>
              <a:rPr lang="en-US" altLang="zh-CN" baseline="-25000" dirty="0" smtClean="0"/>
              <a:t>H</a:t>
            </a:r>
            <a:r>
              <a:rPr lang="en-US" altLang="zh-CN" dirty="0" smtClean="0"/>
              <a:t>,N</a:t>
            </a:r>
            <a:r>
              <a:rPr lang="en-US" altLang="zh-CN" baseline="-25000" dirty="0" smtClean="0"/>
              <a:t>L</a:t>
            </a:r>
            <a:r>
              <a:rPr lang="en-US" altLang="zh-CN" dirty="0" smtClean="0"/>
              <a:t>}=20</a:t>
            </a:r>
            <a:r>
              <a:rPr lang="zh-CN" altLang="en-US" dirty="0" smtClean="0"/>
              <a:t>。</a:t>
            </a:r>
            <a:endParaRPr lang="zh-CN" altLang="en-US" dirty="0"/>
          </a:p>
        </p:txBody>
      </p:sp>
      <p:sp>
        <p:nvSpPr>
          <p:cNvPr id="3" name="标题 2"/>
          <p:cNvSpPr>
            <a:spLocks noGrp="1"/>
          </p:cNvSpPr>
          <p:nvPr>
            <p:ph type="title"/>
          </p:nvPr>
        </p:nvSpPr>
        <p:spPr/>
        <p:txBody>
          <a:bodyPr/>
          <a:lstStyle/>
          <a:p>
            <a:r>
              <a:rPr lang="en-US" altLang="zh-CN" dirty="0" smtClean="0"/>
              <a:t>TTL</a:t>
            </a:r>
            <a:r>
              <a:rPr lang="zh-CN" altLang="en-US" dirty="0"/>
              <a:t>电路的电气特性</a:t>
            </a:r>
          </a:p>
        </p:txBody>
      </p:sp>
      <p:graphicFrame>
        <p:nvGraphicFramePr>
          <p:cNvPr id="4" name="对象 3"/>
          <p:cNvGraphicFramePr>
            <a:graphicFrameLocks noChangeAspect="1"/>
          </p:cNvGraphicFramePr>
          <p:nvPr>
            <p:extLst>
              <p:ext uri="{D42A27DB-BD31-4B8C-83A1-F6EECF244321}">
                <p14:modId xmlns:p14="http://schemas.microsoft.com/office/powerpoint/2010/main" val="529474548"/>
              </p:ext>
            </p:extLst>
          </p:nvPr>
        </p:nvGraphicFramePr>
        <p:xfrm>
          <a:off x="3851920" y="2492896"/>
          <a:ext cx="4152900" cy="912812"/>
        </p:xfrm>
        <a:graphic>
          <a:graphicData uri="http://schemas.openxmlformats.org/presentationml/2006/ole">
            <mc:AlternateContent xmlns:mc="http://schemas.openxmlformats.org/markup-compatibility/2006">
              <mc:Choice xmlns:v="urn:schemas-microsoft-com:vml" Requires="v">
                <p:oleObj spid="_x0000_s33832" name="公式" r:id="rId4" imgW="2197080" imgH="482400" progId="Equation.3">
                  <p:embed/>
                </p:oleObj>
              </mc:Choice>
              <mc:Fallback>
                <p:oleObj name="公式" r:id="rId4" imgW="2197080" imgH="482400" progId="Equation.3">
                  <p:embed/>
                  <p:pic>
                    <p:nvPicPr>
                      <p:cNvPr id="0" name=""/>
                      <p:cNvPicPr/>
                      <p:nvPr/>
                    </p:nvPicPr>
                    <p:blipFill>
                      <a:blip r:embed="rId5"/>
                      <a:stretch>
                        <a:fillRect/>
                      </a:stretch>
                    </p:blipFill>
                    <p:spPr>
                      <a:xfrm>
                        <a:off x="3851920" y="2492896"/>
                        <a:ext cx="4152900" cy="91281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32941294"/>
              </p:ext>
            </p:extLst>
          </p:nvPr>
        </p:nvGraphicFramePr>
        <p:xfrm>
          <a:off x="3923928" y="3429000"/>
          <a:ext cx="3638550" cy="1122363"/>
        </p:xfrm>
        <a:graphic>
          <a:graphicData uri="http://schemas.openxmlformats.org/presentationml/2006/ole">
            <mc:AlternateContent xmlns:mc="http://schemas.openxmlformats.org/markup-compatibility/2006">
              <mc:Choice xmlns:v="urn:schemas-microsoft-com:vml" Requires="v">
                <p:oleObj spid="_x0000_s33833" name="公式" r:id="rId6" imgW="1726920" imgH="533160" progId="Equation.3">
                  <p:embed/>
                </p:oleObj>
              </mc:Choice>
              <mc:Fallback>
                <p:oleObj name="公式" r:id="rId6" imgW="1726920" imgH="533160" progId="Equation.3">
                  <p:embed/>
                  <p:pic>
                    <p:nvPicPr>
                      <p:cNvPr id="0" name=""/>
                      <p:cNvPicPr/>
                      <p:nvPr/>
                    </p:nvPicPr>
                    <p:blipFill>
                      <a:blip r:embed="rId7"/>
                      <a:stretch>
                        <a:fillRect/>
                      </a:stretch>
                    </p:blipFill>
                    <p:spPr>
                      <a:xfrm>
                        <a:off x="3923928" y="3429000"/>
                        <a:ext cx="3638550" cy="1122363"/>
                      </a:xfrm>
                      <a:prstGeom prst="rect">
                        <a:avLst/>
                      </a:prstGeom>
                    </p:spPr>
                  </p:pic>
                </p:oleObj>
              </mc:Fallback>
            </mc:AlternateContent>
          </a:graphicData>
        </a:graphic>
      </p:graphicFrame>
    </p:spTree>
    <p:extLst>
      <p:ext uri="{BB962C8B-B14F-4D97-AF65-F5344CB8AC3E}">
        <p14:creationId xmlns:p14="http://schemas.microsoft.com/office/powerpoint/2010/main" val="885249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2.5.1 </a:t>
            </a:r>
            <a:r>
              <a:rPr lang="zh-CN" altLang="en-US" dirty="0"/>
              <a:t>发射极耦合逻辑电路</a:t>
            </a:r>
          </a:p>
          <a:p>
            <a:r>
              <a:rPr lang="en-US" altLang="zh-CN" dirty="0"/>
              <a:t>2.5.2 Bi-CMOS</a:t>
            </a:r>
            <a:r>
              <a:rPr lang="zh-CN" altLang="en-US" dirty="0"/>
              <a:t>电路</a:t>
            </a:r>
          </a:p>
          <a:p>
            <a:endParaRPr lang="zh-CN" altLang="en-US" dirty="0"/>
          </a:p>
        </p:txBody>
      </p:sp>
      <p:sp>
        <p:nvSpPr>
          <p:cNvPr id="3" name="标题 2"/>
          <p:cNvSpPr>
            <a:spLocks noGrp="1"/>
          </p:cNvSpPr>
          <p:nvPr>
            <p:ph type="title"/>
          </p:nvPr>
        </p:nvSpPr>
        <p:spPr/>
        <p:txBody>
          <a:bodyPr>
            <a:normAutofit/>
          </a:bodyPr>
          <a:lstStyle/>
          <a:p>
            <a:r>
              <a:rPr lang="zh-CN" altLang="en-US" dirty="0" smtClean="0"/>
              <a:t>其它</a:t>
            </a:r>
            <a:r>
              <a:rPr lang="zh-CN" altLang="en-US" dirty="0"/>
              <a:t>高速逻辑电路（自学</a:t>
            </a:r>
            <a:r>
              <a:rPr lang="zh-CN" altLang="en-US" dirty="0" smtClean="0"/>
              <a:t>）</a:t>
            </a:r>
            <a:endParaRPr lang="zh-CN" altLang="en-US" dirty="0"/>
          </a:p>
        </p:txBody>
      </p:sp>
    </p:spTree>
    <p:extLst>
      <p:ext uri="{BB962C8B-B14F-4D97-AF65-F5344CB8AC3E}">
        <p14:creationId xmlns:p14="http://schemas.microsoft.com/office/powerpoint/2010/main" val="42183219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CMOS</a:t>
            </a:r>
            <a:r>
              <a:rPr lang="zh-CN" altLang="en-US" dirty="0"/>
              <a:t>器件和</a:t>
            </a:r>
            <a:r>
              <a:rPr lang="en-US" altLang="zh-CN" dirty="0"/>
              <a:t>TTL</a:t>
            </a:r>
            <a:r>
              <a:rPr lang="zh-CN" altLang="en-US" dirty="0" smtClean="0"/>
              <a:t>器件的负载特性</a:t>
            </a:r>
            <a:endParaRPr lang="en-US" altLang="zh-CN" dirty="0" smtClean="0"/>
          </a:p>
          <a:p>
            <a:r>
              <a:rPr lang="zh-CN" altLang="zh-CN" dirty="0"/>
              <a:t>无论是</a:t>
            </a:r>
            <a:r>
              <a:rPr lang="en-US" altLang="zh-CN" dirty="0"/>
              <a:t>CMOS</a:t>
            </a:r>
            <a:r>
              <a:rPr lang="zh-CN" altLang="zh-CN" dirty="0"/>
              <a:t>器件还是</a:t>
            </a:r>
            <a:r>
              <a:rPr lang="en-US" altLang="zh-CN" dirty="0"/>
              <a:t>TTL</a:t>
            </a:r>
            <a:r>
              <a:rPr lang="zh-CN" altLang="zh-CN" dirty="0"/>
              <a:t>器件，对同类负载门的数目都是有限制的。</a:t>
            </a:r>
            <a:r>
              <a:rPr lang="en-US" altLang="zh-CN" dirty="0"/>
              <a:t>CMOS</a:t>
            </a:r>
            <a:r>
              <a:rPr lang="zh-CN" altLang="zh-CN" dirty="0"/>
              <a:t>门主要受下级门寄生电容所造成的动态功耗限制，与工作</a:t>
            </a:r>
            <a:r>
              <a:rPr lang="zh-CN" altLang="zh-CN" dirty="0" smtClean="0"/>
              <a:t>频率</a:t>
            </a:r>
            <a:r>
              <a:rPr lang="zh-CN" altLang="en-US" dirty="0" smtClean="0"/>
              <a:t>电压</a:t>
            </a:r>
            <a:r>
              <a:rPr lang="zh-CN" altLang="zh-CN" dirty="0" smtClean="0"/>
              <a:t>有关</a:t>
            </a:r>
            <a:r>
              <a:rPr lang="zh-CN" altLang="zh-CN" dirty="0"/>
              <a:t>。而</a:t>
            </a:r>
            <a:r>
              <a:rPr lang="en-US" altLang="zh-CN" dirty="0"/>
              <a:t>TTL</a:t>
            </a:r>
            <a:r>
              <a:rPr lang="zh-CN" altLang="zh-CN" dirty="0"/>
              <a:t>门主要受扇出系数的限制。必须保证高低电平输出时，拉灌电流的值不得超过最大限值。</a:t>
            </a:r>
          </a:p>
          <a:p>
            <a:endParaRPr lang="zh-CN" altLang="en-US" dirty="0"/>
          </a:p>
        </p:txBody>
      </p:sp>
      <p:sp>
        <p:nvSpPr>
          <p:cNvPr id="3" name="标题 2"/>
          <p:cNvSpPr>
            <a:spLocks noGrp="1"/>
          </p:cNvSpPr>
          <p:nvPr>
            <p:ph type="title"/>
          </p:nvPr>
        </p:nvSpPr>
        <p:spPr/>
        <p:txBody>
          <a:bodyPr/>
          <a:lstStyle/>
          <a:p>
            <a:r>
              <a:rPr lang="zh-CN" altLang="en-US" dirty="0" smtClean="0"/>
              <a:t>集成</a:t>
            </a:r>
            <a:r>
              <a:rPr lang="zh-CN" altLang="en-US" dirty="0"/>
              <a:t>门电路的应用和注意事项</a:t>
            </a:r>
          </a:p>
        </p:txBody>
      </p:sp>
    </p:spTree>
    <p:extLst>
      <p:ext uri="{BB962C8B-B14F-4D97-AF65-F5344CB8AC3E}">
        <p14:creationId xmlns:p14="http://schemas.microsoft.com/office/powerpoint/2010/main" val="28068994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smtClean="0"/>
              <a:t>CMOS</a:t>
            </a:r>
            <a:r>
              <a:rPr lang="zh-CN" altLang="en-US" dirty="0" smtClean="0"/>
              <a:t>电路必须隔绝静电；</a:t>
            </a:r>
            <a:endParaRPr lang="en-US" altLang="zh-CN" dirty="0" smtClean="0"/>
          </a:p>
          <a:p>
            <a:r>
              <a:rPr lang="zh-CN" altLang="en-US" dirty="0" smtClean="0"/>
              <a:t>空闲</a:t>
            </a:r>
            <a:r>
              <a:rPr lang="zh-CN" altLang="en-US" dirty="0"/>
              <a:t>输入端</a:t>
            </a:r>
            <a:r>
              <a:rPr lang="zh-CN" altLang="en-US" dirty="0" smtClean="0"/>
              <a:t>处理：</a:t>
            </a:r>
            <a:endParaRPr lang="en-US" altLang="zh-CN" dirty="0" smtClean="0"/>
          </a:p>
          <a:p>
            <a:pPr lvl="1"/>
            <a:r>
              <a:rPr lang="en-US" altLang="zh-CN" sz="2400" dirty="0"/>
              <a:t>CMOS</a:t>
            </a:r>
            <a:r>
              <a:rPr lang="zh-CN" altLang="zh-CN" sz="2400" dirty="0"/>
              <a:t>空闲输入端的处理：不可悬空。对于“与”运算输入端，可以通过电阻接高电平；对于“或”运算输入端，可以通过电阻接地。</a:t>
            </a:r>
          </a:p>
          <a:p>
            <a:pPr lvl="1"/>
            <a:r>
              <a:rPr lang="en-US" altLang="zh-CN" sz="2400" dirty="0"/>
              <a:t>TTL</a:t>
            </a:r>
            <a:r>
              <a:rPr lang="zh-CN" altLang="zh-CN" sz="2400" dirty="0"/>
              <a:t>门电路空闲输入端处理：悬空相当于接入高电平。一般情况下，接入一个小阻值电阻，相当于接入低电平。如果接入的电阻阻值够大，则相当于接入高电平。对于“与”输入运算，应当接入一个大电阻，而对于“或”输入运算，应该接入小电阻。可以根据最高输入低电平和最低输入高电平的值来计算接入的阻值大小。</a:t>
            </a:r>
          </a:p>
          <a:p>
            <a:pPr lvl="1"/>
            <a:endParaRPr lang="en-US" altLang="zh-CN" dirty="0" smtClean="0"/>
          </a:p>
          <a:p>
            <a:pPr lvl="1"/>
            <a:endParaRPr lang="en-US" altLang="zh-CN" dirty="0" smtClean="0"/>
          </a:p>
          <a:p>
            <a:pPr lvl="1"/>
            <a:endParaRPr lang="zh-CN" altLang="en-US" dirty="0"/>
          </a:p>
        </p:txBody>
      </p:sp>
      <p:sp>
        <p:nvSpPr>
          <p:cNvPr id="3" name="标题 2"/>
          <p:cNvSpPr>
            <a:spLocks noGrp="1"/>
          </p:cNvSpPr>
          <p:nvPr>
            <p:ph type="title"/>
          </p:nvPr>
        </p:nvSpPr>
        <p:spPr/>
        <p:txBody>
          <a:bodyPr/>
          <a:lstStyle/>
          <a:p>
            <a:r>
              <a:rPr lang="zh-CN" altLang="en-US" dirty="0" smtClean="0"/>
              <a:t>集成</a:t>
            </a:r>
            <a:r>
              <a:rPr lang="zh-CN" altLang="en-US" dirty="0"/>
              <a:t>芯片使用中的问题</a:t>
            </a:r>
          </a:p>
        </p:txBody>
      </p:sp>
    </p:spTree>
    <p:extLst>
      <p:ext uri="{BB962C8B-B14F-4D97-AF65-F5344CB8AC3E}">
        <p14:creationId xmlns:p14="http://schemas.microsoft.com/office/powerpoint/2010/main" val="3536678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计算空闲接地电阻</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753137582"/>
              </p:ext>
            </p:extLst>
          </p:nvPr>
        </p:nvGraphicFramePr>
        <p:xfrm>
          <a:off x="903288" y="1481138"/>
          <a:ext cx="2678112" cy="3429000"/>
        </p:xfrm>
        <a:graphic>
          <a:graphicData uri="http://schemas.openxmlformats.org/presentationml/2006/ole">
            <mc:AlternateContent xmlns:mc="http://schemas.openxmlformats.org/markup-compatibility/2006">
              <mc:Choice xmlns:v="urn:schemas-microsoft-com:vml" Requires="v">
                <p:oleObj spid="_x0000_s34865" name="Visio" r:id="rId4" imgW="2678940" imgH="3424687" progId="Visio.Drawing.11">
                  <p:embed/>
                </p:oleObj>
              </mc:Choice>
              <mc:Fallback>
                <p:oleObj name="Visio" r:id="rId4" imgW="2678940" imgH="3424687" progId="Visio.Drawing.11">
                  <p:embed/>
                  <p:pic>
                    <p:nvPicPr>
                      <p:cNvPr id="0" name=""/>
                      <p:cNvPicPr/>
                      <p:nvPr/>
                    </p:nvPicPr>
                    <p:blipFill>
                      <a:blip r:embed="rId5"/>
                      <a:stretch>
                        <a:fillRect/>
                      </a:stretch>
                    </p:blipFill>
                    <p:spPr>
                      <a:xfrm>
                        <a:off x="903288" y="1481138"/>
                        <a:ext cx="2678112" cy="34290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43259530"/>
              </p:ext>
            </p:extLst>
          </p:nvPr>
        </p:nvGraphicFramePr>
        <p:xfrm>
          <a:off x="3635896" y="2015846"/>
          <a:ext cx="3983038" cy="790575"/>
        </p:xfrm>
        <a:graphic>
          <a:graphicData uri="http://schemas.openxmlformats.org/presentationml/2006/ole">
            <mc:AlternateContent xmlns:mc="http://schemas.openxmlformats.org/markup-compatibility/2006">
              <mc:Choice xmlns:v="urn:schemas-microsoft-com:vml" Requires="v">
                <p:oleObj spid="_x0000_s34866" name="公式" r:id="rId6" imgW="2234880" imgH="444240" progId="Equation.3">
                  <p:embed/>
                </p:oleObj>
              </mc:Choice>
              <mc:Fallback>
                <p:oleObj name="公式" r:id="rId6" imgW="2234880" imgH="444240" progId="Equation.3">
                  <p:embed/>
                  <p:pic>
                    <p:nvPicPr>
                      <p:cNvPr id="0" name=""/>
                      <p:cNvPicPr/>
                      <p:nvPr/>
                    </p:nvPicPr>
                    <p:blipFill>
                      <a:blip r:embed="rId7"/>
                      <a:stretch>
                        <a:fillRect/>
                      </a:stretch>
                    </p:blipFill>
                    <p:spPr>
                      <a:xfrm>
                        <a:off x="3635896" y="2015846"/>
                        <a:ext cx="3983038" cy="790575"/>
                      </a:xfrm>
                      <a:prstGeom prst="rect">
                        <a:avLst/>
                      </a:prstGeom>
                    </p:spPr>
                  </p:pic>
                </p:oleObj>
              </mc:Fallback>
            </mc:AlternateContent>
          </a:graphicData>
        </a:graphic>
      </p:graphicFrame>
      <p:sp>
        <p:nvSpPr>
          <p:cNvPr id="7" name="TextBox 6"/>
          <p:cNvSpPr txBox="1"/>
          <p:nvPr/>
        </p:nvSpPr>
        <p:spPr>
          <a:xfrm>
            <a:off x="3635896" y="1646514"/>
            <a:ext cx="2031325" cy="369332"/>
          </a:xfrm>
          <a:prstGeom prst="rect">
            <a:avLst/>
          </a:prstGeom>
          <a:noFill/>
        </p:spPr>
        <p:txBody>
          <a:bodyPr wrap="none" rtlCol="0">
            <a:spAutoFit/>
          </a:bodyPr>
          <a:lstStyle/>
          <a:p>
            <a:r>
              <a:rPr lang="zh-CN" altLang="en-US" dirty="0" smtClean="0"/>
              <a:t>相当于低电平时：</a:t>
            </a:r>
            <a:endParaRPr lang="zh-CN" altLang="en-US" dirty="0"/>
          </a:p>
        </p:txBody>
      </p:sp>
      <p:sp>
        <p:nvSpPr>
          <p:cNvPr id="8" name="TextBox 7"/>
          <p:cNvSpPr txBox="1"/>
          <p:nvPr/>
        </p:nvSpPr>
        <p:spPr>
          <a:xfrm>
            <a:off x="3707904" y="3140968"/>
            <a:ext cx="2031325" cy="369332"/>
          </a:xfrm>
          <a:prstGeom prst="rect">
            <a:avLst/>
          </a:prstGeom>
          <a:noFill/>
        </p:spPr>
        <p:txBody>
          <a:bodyPr wrap="none" rtlCol="0">
            <a:spAutoFit/>
          </a:bodyPr>
          <a:lstStyle/>
          <a:p>
            <a:r>
              <a:rPr lang="zh-CN" altLang="en-US" dirty="0" smtClean="0"/>
              <a:t>相当于高电平时：</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1799062247"/>
              </p:ext>
            </p:extLst>
          </p:nvPr>
        </p:nvGraphicFramePr>
        <p:xfrm>
          <a:off x="3851920" y="3645024"/>
          <a:ext cx="4594110" cy="792088"/>
        </p:xfrm>
        <a:graphic>
          <a:graphicData uri="http://schemas.openxmlformats.org/presentationml/2006/ole">
            <mc:AlternateContent xmlns:mc="http://schemas.openxmlformats.org/markup-compatibility/2006">
              <mc:Choice xmlns:v="urn:schemas-microsoft-com:vml" Requires="v">
                <p:oleObj spid="_x0000_s34867" name="公式" r:id="rId8" imgW="2577960" imgH="444240" progId="Equation.3">
                  <p:embed/>
                </p:oleObj>
              </mc:Choice>
              <mc:Fallback>
                <p:oleObj name="公式" r:id="rId8" imgW="2577960" imgH="444240" progId="Equation.3">
                  <p:embed/>
                  <p:pic>
                    <p:nvPicPr>
                      <p:cNvPr id="0" name=""/>
                      <p:cNvPicPr/>
                      <p:nvPr/>
                    </p:nvPicPr>
                    <p:blipFill>
                      <a:blip r:embed="rId9"/>
                      <a:stretch>
                        <a:fillRect/>
                      </a:stretch>
                    </p:blipFill>
                    <p:spPr>
                      <a:xfrm>
                        <a:off x="3851920" y="3645024"/>
                        <a:ext cx="4594110" cy="792088"/>
                      </a:xfrm>
                      <a:prstGeom prst="rect">
                        <a:avLst/>
                      </a:prstGeom>
                    </p:spPr>
                  </p:pic>
                </p:oleObj>
              </mc:Fallback>
            </mc:AlternateContent>
          </a:graphicData>
        </a:graphic>
      </p:graphicFrame>
    </p:spTree>
    <p:extLst>
      <p:ext uri="{BB962C8B-B14F-4D97-AF65-F5344CB8AC3E}">
        <p14:creationId xmlns:p14="http://schemas.microsoft.com/office/powerpoint/2010/main" val="2641852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smtClean="0"/>
              <a:t>MOS</a:t>
            </a:r>
            <a:r>
              <a:rPr lang="zh-CN" altLang="en-US" dirty="0"/>
              <a:t>管工作原理及其开关特性</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605877399"/>
              </p:ext>
            </p:extLst>
          </p:nvPr>
        </p:nvGraphicFramePr>
        <p:xfrm>
          <a:off x="907083" y="3284984"/>
          <a:ext cx="7329834" cy="2088232"/>
        </p:xfrm>
        <a:graphic>
          <a:graphicData uri="http://schemas.openxmlformats.org/presentationml/2006/ole">
            <mc:AlternateContent xmlns:mc="http://schemas.openxmlformats.org/markup-compatibility/2006">
              <mc:Choice xmlns:v="urn:schemas-microsoft-com:vml" Requires="v">
                <p:oleObj spid="_x0000_s4169" name="Visio" r:id="rId4" imgW="4967730" imgH="1415002" progId="Visio.Drawing.11">
                  <p:embed/>
                </p:oleObj>
              </mc:Choice>
              <mc:Fallback>
                <p:oleObj name="Visio" r:id="rId4" imgW="4967730" imgH="141500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83" y="3284984"/>
                        <a:ext cx="7329834" cy="2088232"/>
                      </a:xfrm>
                      <a:prstGeom prst="rect">
                        <a:avLst/>
                      </a:prstGeom>
                      <a:noFill/>
                    </p:spPr>
                  </p:pic>
                </p:oleObj>
              </mc:Fallback>
            </mc:AlternateContent>
          </a:graphicData>
        </a:graphic>
      </p:graphicFrame>
      <p:sp>
        <p:nvSpPr>
          <p:cNvPr id="6" name="TextBox 5"/>
          <p:cNvSpPr txBox="1"/>
          <p:nvPr/>
        </p:nvSpPr>
        <p:spPr>
          <a:xfrm>
            <a:off x="755576" y="1844824"/>
            <a:ext cx="3130985" cy="584775"/>
          </a:xfrm>
          <a:prstGeom prst="rect">
            <a:avLst/>
          </a:prstGeom>
          <a:noFill/>
        </p:spPr>
        <p:txBody>
          <a:bodyPr wrap="none" rtlCol="0">
            <a:spAutoFit/>
          </a:bodyPr>
          <a:lstStyle/>
          <a:p>
            <a:r>
              <a:rPr lang="zh-CN" altLang="en-US" sz="3200" dirty="0" smtClean="0"/>
              <a:t>各类</a:t>
            </a:r>
            <a:r>
              <a:rPr lang="en-US" altLang="zh-CN" sz="3200" dirty="0" smtClean="0"/>
              <a:t>MOS</a:t>
            </a:r>
            <a:r>
              <a:rPr lang="zh-CN" altLang="en-US" sz="3200" dirty="0" smtClean="0"/>
              <a:t>管符号</a:t>
            </a:r>
            <a:endParaRPr lang="zh-CN" altLang="en-US" sz="3200" dirty="0"/>
          </a:p>
        </p:txBody>
      </p:sp>
    </p:spTree>
    <p:extLst>
      <p:ext uri="{BB962C8B-B14F-4D97-AF65-F5344CB8AC3E}">
        <p14:creationId xmlns:p14="http://schemas.microsoft.com/office/powerpoint/2010/main" val="24295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noChangeAspect="1"/>
          </p:cNvGraphicFramePr>
          <p:nvPr>
            <p:ph idx="1"/>
            <p:extLst>
              <p:ext uri="{D42A27DB-BD31-4B8C-83A1-F6EECF244321}">
                <p14:modId xmlns:p14="http://schemas.microsoft.com/office/powerpoint/2010/main" val="1096447432"/>
              </p:ext>
            </p:extLst>
          </p:nvPr>
        </p:nvGraphicFramePr>
        <p:xfrm>
          <a:off x="395536" y="2564904"/>
          <a:ext cx="4227837" cy="3960440"/>
        </p:xfrm>
        <a:graphic>
          <a:graphicData uri="http://schemas.openxmlformats.org/presentationml/2006/ole">
            <mc:AlternateContent xmlns:mc="http://schemas.openxmlformats.org/markup-compatibility/2006">
              <mc:Choice xmlns:v="urn:schemas-microsoft-com:vml" Requires="v">
                <p:oleObj spid="_x0000_s35856" name="Visio" r:id="rId4" imgW="3188160" imgH="2986088" progId="Visio.Drawing.11">
                  <p:embed/>
                </p:oleObj>
              </mc:Choice>
              <mc:Fallback>
                <p:oleObj name="Visio" r:id="rId4" imgW="3188160" imgH="2986088" progId="Visio.Drawing.11">
                  <p:embed/>
                  <p:pic>
                    <p:nvPicPr>
                      <p:cNvPr id="0" name=""/>
                      <p:cNvPicPr/>
                      <p:nvPr/>
                    </p:nvPicPr>
                    <p:blipFill>
                      <a:blip r:embed="rId5"/>
                      <a:stretch>
                        <a:fillRect/>
                      </a:stretch>
                    </p:blipFill>
                    <p:spPr>
                      <a:xfrm>
                        <a:off x="395536" y="2564904"/>
                        <a:ext cx="4227837" cy="3960440"/>
                      </a:xfrm>
                      <a:prstGeom prst="rect">
                        <a:avLst/>
                      </a:prstGeom>
                    </p:spPr>
                  </p:pic>
                </p:oleObj>
              </mc:Fallback>
            </mc:AlternateContent>
          </a:graphicData>
        </a:graphic>
      </p:graphicFrame>
      <p:sp>
        <p:nvSpPr>
          <p:cNvPr id="3" name="标题 2"/>
          <p:cNvSpPr>
            <a:spLocks noGrp="1"/>
          </p:cNvSpPr>
          <p:nvPr>
            <p:ph type="title"/>
          </p:nvPr>
        </p:nvSpPr>
        <p:spPr/>
        <p:txBody>
          <a:bodyPr/>
          <a:lstStyle/>
          <a:p>
            <a:r>
              <a:rPr lang="en-US" altLang="zh-CN" dirty="0" smtClean="0"/>
              <a:t>TTL</a:t>
            </a:r>
            <a:r>
              <a:rPr lang="zh-CN" altLang="en-US" dirty="0" smtClean="0"/>
              <a:t>输入端负载特性</a:t>
            </a:r>
            <a:endParaRPr lang="zh-CN" altLang="en-US" dirty="0"/>
          </a:p>
        </p:txBody>
      </p:sp>
      <p:sp>
        <p:nvSpPr>
          <p:cNvPr id="5" name="TextBox 4"/>
          <p:cNvSpPr txBox="1"/>
          <p:nvPr/>
        </p:nvSpPr>
        <p:spPr>
          <a:xfrm>
            <a:off x="2123728" y="1604699"/>
            <a:ext cx="6120680" cy="1569660"/>
          </a:xfrm>
          <a:prstGeom prst="rect">
            <a:avLst/>
          </a:prstGeom>
          <a:noFill/>
        </p:spPr>
        <p:txBody>
          <a:bodyPr wrap="square" rtlCol="0">
            <a:spAutoFit/>
          </a:bodyPr>
          <a:lstStyle/>
          <a:p>
            <a:r>
              <a:rPr lang="zh-CN" altLang="en-US" sz="2400" dirty="0"/>
              <a:t>一般</a:t>
            </a:r>
            <a:r>
              <a:rPr lang="zh-CN" altLang="en-US" sz="2400" dirty="0" smtClean="0"/>
              <a:t>对于</a:t>
            </a:r>
            <a:r>
              <a:rPr lang="zh-CN" altLang="en-US" sz="2400" dirty="0"/>
              <a:t>输入端通过电阻</a:t>
            </a:r>
            <a:r>
              <a:rPr lang="zh-CN" altLang="en-US" sz="2400" dirty="0" smtClean="0"/>
              <a:t>接地的</a:t>
            </a:r>
            <a:r>
              <a:rPr lang="en-US" altLang="zh-CN" sz="2400" dirty="0" smtClean="0"/>
              <a:t>TTL</a:t>
            </a:r>
            <a:r>
              <a:rPr lang="zh-CN" altLang="en-US" sz="2400" dirty="0"/>
              <a:t>门电路</a:t>
            </a:r>
            <a:r>
              <a:rPr lang="zh-CN" altLang="en-US" sz="2400" dirty="0" smtClean="0"/>
              <a:t>，</a:t>
            </a:r>
            <a:endParaRPr lang="en-US" altLang="zh-CN" sz="2400" dirty="0" smtClean="0"/>
          </a:p>
          <a:p>
            <a:pPr marL="342900" indent="-342900">
              <a:buFont typeface="Wingdings" pitchFamily="2" charset="2"/>
              <a:buChar char="Ø"/>
            </a:pPr>
            <a:r>
              <a:rPr lang="zh-CN" altLang="en-US" sz="2400" dirty="0" smtClean="0"/>
              <a:t>当</a:t>
            </a:r>
            <a:r>
              <a:rPr lang="en-US" altLang="zh-CN" sz="2400" dirty="0"/>
              <a:t>RP≤0.7KΩ</a:t>
            </a:r>
            <a:r>
              <a:rPr lang="zh-CN" altLang="en-US" sz="2400" dirty="0"/>
              <a:t>时，构成低电平输入方式</a:t>
            </a:r>
            <a:r>
              <a:rPr lang="zh-CN" altLang="en-US" sz="2400" dirty="0" smtClean="0"/>
              <a:t>；</a:t>
            </a:r>
            <a:endParaRPr lang="en-US" altLang="zh-CN" sz="2400" dirty="0" smtClean="0"/>
          </a:p>
          <a:p>
            <a:pPr marL="342900" indent="-342900">
              <a:buFont typeface="Wingdings" pitchFamily="2" charset="2"/>
              <a:buChar char="Ø"/>
            </a:pPr>
            <a:r>
              <a:rPr lang="zh-CN" altLang="en-US" sz="2400" dirty="0" smtClean="0"/>
              <a:t>当</a:t>
            </a:r>
            <a:r>
              <a:rPr lang="en-US" altLang="zh-CN" sz="2400" dirty="0"/>
              <a:t>RP≥1.5KΩ</a:t>
            </a:r>
            <a:r>
              <a:rPr lang="zh-CN" altLang="en-US" sz="2400" dirty="0"/>
              <a:t>时，构成高电平输入方式。</a:t>
            </a:r>
          </a:p>
          <a:p>
            <a:endParaRPr lang="zh-CN" altLang="en-US" sz="2400" dirty="0"/>
          </a:p>
        </p:txBody>
      </p:sp>
    </p:spTree>
    <p:extLst>
      <p:ext uri="{BB962C8B-B14F-4D97-AF65-F5344CB8AC3E}">
        <p14:creationId xmlns:p14="http://schemas.microsoft.com/office/powerpoint/2010/main" val="1400856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4546848" cy="4525963"/>
          </a:xfrm>
        </p:spPr>
        <p:txBody>
          <a:bodyPr>
            <a:normAutofit fontScale="92500" lnSpcReduction="10000"/>
          </a:bodyPr>
          <a:lstStyle/>
          <a:p>
            <a:r>
              <a:rPr lang="zh-CN" altLang="zh-CN" dirty="0"/>
              <a:t>试</a:t>
            </a:r>
            <a:r>
              <a:rPr lang="zh-CN" altLang="zh-CN" dirty="0" smtClean="0"/>
              <a:t>为</a:t>
            </a:r>
            <a:r>
              <a:rPr lang="zh-CN" altLang="en-US" dirty="0" smtClean="0"/>
              <a:t>右</a:t>
            </a:r>
            <a:r>
              <a:rPr lang="zh-CN" altLang="zh-CN" dirty="0" smtClean="0"/>
              <a:t>图</a:t>
            </a:r>
            <a:r>
              <a:rPr lang="zh-CN" altLang="zh-CN" dirty="0"/>
              <a:t>电路中的外接电阻</a:t>
            </a:r>
            <a:r>
              <a:rPr lang="en-US" altLang="zh-CN" dirty="0"/>
              <a:t>RL</a:t>
            </a:r>
            <a:r>
              <a:rPr lang="zh-CN" altLang="zh-CN" dirty="0"/>
              <a:t>选定合适的阻值。已知</a:t>
            </a:r>
            <a:r>
              <a:rPr lang="en-US" altLang="zh-CN" dirty="0"/>
              <a:t>G1</a:t>
            </a:r>
            <a:r>
              <a:rPr lang="zh-CN" altLang="zh-CN" dirty="0"/>
              <a:t>、</a:t>
            </a:r>
            <a:r>
              <a:rPr lang="en-US" altLang="zh-CN" dirty="0"/>
              <a:t>G2</a:t>
            </a:r>
            <a:r>
              <a:rPr lang="zh-CN" altLang="zh-CN" dirty="0"/>
              <a:t>为</a:t>
            </a:r>
            <a:r>
              <a:rPr lang="en-US" altLang="zh-CN" dirty="0"/>
              <a:t>OC</a:t>
            </a:r>
            <a:r>
              <a:rPr lang="zh-CN" altLang="zh-CN" dirty="0"/>
              <a:t>门，输出管截止时的漏电流为</a:t>
            </a:r>
            <a:r>
              <a:rPr lang="en-US" altLang="zh-CN" dirty="0"/>
              <a:t>I</a:t>
            </a:r>
            <a:r>
              <a:rPr lang="en-US" altLang="zh-CN" baseline="-25000" dirty="0"/>
              <a:t>OH</a:t>
            </a:r>
            <a:r>
              <a:rPr lang="zh-CN" altLang="zh-CN" dirty="0"/>
              <a:t>＝</a:t>
            </a:r>
            <a:r>
              <a:rPr lang="en-US" altLang="zh-CN" dirty="0"/>
              <a:t>200</a:t>
            </a:r>
            <a:r>
              <a:rPr lang="zh-CN" altLang="zh-CN" dirty="0"/>
              <a:t>μ</a:t>
            </a:r>
            <a:r>
              <a:rPr lang="en-US" altLang="zh-CN" dirty="0"/>
              <a:t>A</a:t>
            </a:r>
            <a:r>
              <a:rPr lang="zh-CN" altLang="zh-CN" dirty="0"/>
              <a:t>，输出管导通时允许的最大负载电流为</a:t>
            </a:r>
            <a:r>
              <a:rPr lang="en-US" altLang="zh-CN" dirty="0" err="1"/>
              <a:t>I</a:t>
            </a:r>
            <a:r>
              <a:rPr lang="en-US" altLang="zh-CN" baseline="-25000" dirty="0" err="1"/>
              <a:t>OLmax</a:t>
            </a:r>
            <a:r>
              <a:rPr lang="zh-CN" altLang="zh-CN" dirty="0"/>
              <a:t>＝</a:t>
            </a:r>
            <a:r>
              <a:rPr lang="en-US" altLang="zh-CN" dirty="0"/>
              <a:t>16mA</a:t>
            </a:r>
            <a:r>
              <a:rPr lang="zh-CN" altLang="zh-CN" dirty="0"/>
              <a:t>。</a:t>
            </a:r>
            <a:r>
              <a:rPr lang="en-US" altLang="zh-CN" dirty="0"/>
              <a:t>G3</a:t>
            </a:r>
            <a:r>
              <a:rPr lang="zh-CN" altLang="zh-CN" dirty="0"/>
              <a:t>、</a:t>
            </a:r>
            <a:r>
              <a:rPr lang="en-US" altLang="zh-CN" dirty="0"/>
              <a:t>G4</a:t>
            </a:r>
            <a:r>
              <a:rPr lang="zh-CN" altLang="zh-CN" dirty="0"/>
              <a:t>和</a:t>
            </a:r>
            <a:r>
              <a:rPr lang="en-US" altLang="zh-CN" dirty="0"/>
              <a:t>G5</a:t>
            </a:r>
            <a:r>
              <a:rPr lang="zh-CN" altLang="zh-CN" dirty="0"/>
              <a:t>均为</a:t>
            </a:r>
            <a:r>
              <a:rPr lang="en-US" altLang="zh-CN" dirty="0"/>
              <a:t>74</a:t>
            </a:r>
            <a:r>
              <a:rPr lang="zh-CN" altLang="zh-CN" dirty="0"/>
              <a:t>系列与非门，它们的低电平输入电流为</a:t>
            </a:r>
            <a:r>
              <a:rPr lang="en-US" altLang="zh-CN" dirty="0"/>
              <a:t>I</a:t>
            </a:r>
            <a:r>
              <a:rPr lang="en-US" altLang="zh-CN" baseline="-25000" dirty="0"/>
              <a:t>IL</a:t>
            </a:r>
            <a:r>
              <a:rPr lang="zh-CN" altLang="zh-CN" dirty="0"/>
              <a:t>＝</a:t>
            </a:r>
            <a:r>
              <a:rPr lang="en-US" altLang="zh-CN" dirty="0"/>
              <a:t>1mA</a:t>
            </a:r>
            <a:r>
              <a:rPr lang="zh-CN" altLang="zh-CN" dirty="0"/>
              <a:t>，高电平输入电流为</a:t>
            </a:r>
            <a:r>
              <a:rPr lang="en-US" altLang="zh-CN" dirty="0"/>
              <a:t>I</a:t>
            </a:r>
            <a:r>
              <a:rPr lang="en-US" altLang="zh-CN" baseline="-25000" dirty="0"/>
              <a:t>IH</a:t>
            </a:r>
            <a:r>
              <a:rPr lang="zh-CN" altLang="zh-CN" dirty="0"/>
              <a:t>＝</a:t>
            </a:r>
            <a:r>
              <a:rPr lang="en-US" altLang="zh-CN" dirty="0"/>
              <a:t>40</a:t>
            </a:r>
            <a:r>
              <a:rPr lang="zh-CN" altLang="zh-CN" dirty="0"/>
              <a:t>μ</a:t>
            </a:r>
            <a:r>
              <a:rPr lang="en-US" altLang="zh-CN" dirty="0"/>
              <a:t>A</a:t>
            </a:r>
            <a:r>
              <a:rPr lang="zh-CN" altLang="zh-CN" dirty="0"/>
              <a:t>。，要求</a:t>
            </a:r>
            <a:r>
              <a:rPr lang="en-US" altLang="zh-CN" dirty="0"/>
              <a:t>OC</a:t>
            </a:r>
            <a:r>
              <a:rPr lang="zh-CN" altLang="zh-CN" dirty="0"/>
              <a:t>门的高电平</a:t>
            </a:r>
            <a:r>
              <a:rPr lang="en-US" altLang="zh-CN" dirty="0"/>
              <a:t>V</a:t>
            </a:r>
            <a:r>
              <a:rPr lang="en-US" altLang="zh-CN" baseline="-25000" dirty="0"/>
              <a:t>OH</a:t>
            </a:r>
            <a:r>
              <a:rPr lang="zh-CN" altLang="zh-CN" dirty="0"/>
              <a:t>≥</a:t>
            </a:r>
            <a:r>
              <a:rPr lang="en-US" altLang="zh-CN" dirty="0"/>
              <a:t>3.0V</a:t>
            </a:r>
            <a:r>
              <a:rPr lang="zh-CN" altLang="zh-CN" dirty="0"/>
              <a:t>，低电平</a:t>
            </a:r>
            <a:r>
              <a:rPr lang="en-US" altLang="zh-CN" dirty="0"/>
              <a:t>V</a:t>
            </a:r>
            <a:r>
              <a:rPr lang="en-US" altLang="zh-CN" baseline="-25000" dirty="0"/>
              <a:t>OL</a:t>
            </a:r>
            <a:r>
              <a:rPr lang="zh-CN" altLang="zh-CN" dirty="0"/>
              <a:t>≤</a:t>
            </a:r>
            <a:r>
              <a:rPr lang="en-US" altLang="zh-CN" dirty="0"/>
              <a:t>0.4V</a:t>
            </a:r>
            <a:r>
              <a:rPr lang="zh-CN" altLang="zh-CN" dirty="0"/>
              <a:t>。</a:t>
            </a:r>
          </a:p>
          <a:p>
            <a:endParaRPr lang="zh-CN" altLang="en-US" dirty="0"/>
          </a:p>
        </p:txBody>
      </p:sp>
      <p:sp>
        <p:nvSpPr>
          <p:cNvPr id="3" name="标题 2"/>
          <p:cNvSpPr>
            <a:spLocks noGrp="1"/>
          </p:cNvSpPr>
          <p:nvPr>
            <p:ph type="title"/>
          </p:nvPr>
        </p:nvSpPr>
        <p:spPr/>
        <p:txBody>
          <a:bodyPr/>
          <a:lstStyle/>
          <a:p>
            <a:r>
              <a:rPr lang="zh-CN" altLang="en-US" dirty="0" smtClean="0"/>
              <a:t>输出</a:t>
            </a:r>
            <a:r>
              <a:rPr lang="zh-CN" altLang="en-US" dirty="0"/>
              <a:t>开路门的应用</a:t>
            </a:r>
          </a:p>
        </p:txBody>
      </p:sp>
      <p:graphicFrame>
        <p:nvGraphicFramePr>
          <p:cNvPr id="5" name="对象 4"/>
          <p:cNvGraphicFramePr>
            <a:graphicFrameLocks noChangeAspect="1"/>
          </p:cNvGraphicFramePr>
          <p:nvPr>
            <p:extLst>
              <p:ext uri="{D42A27DB-BD31-4B8C-83A1-F6EECF244321}">
                <p14:modId xmlns:p14="http://schemas.microsoft.com/office/powerpoint/2010/main" val="1977385871"/>
              </p:ext>
            </p:extLst>
          </p:nvPr>
        </p:nvGraphicFramePr>
        <p:xfrm>
          <a:off x="5148064" y="1484784"/>
          <a:ext cx="3312368" cy="4089182"/>
        </p:xfrm>
        <a:graphic>
          <a:graphicData uri="http://schemas.openxmlformats.org/presentationml/2006/ole">
            <mc:AlternateContent xmlns:mc="http://schemas.openxmlformats.org/markup-compatibility/2006">
              <mc:Choice xmlns:v="urn:schemas-microsoft-com:vml" Requires="v">
                <p:oleObj spid="_x0000_s36881" name="Visio" r:id="rId4" imgW="2410290" imgH="2975035" progId="Visio.Drawing.11">
                  <p:embed/>
                </p:oleObj>
              </mc:Choice>
              <mc:Fallback>
                <p:oleObj name="Visio" r:id="rId4" imgW="2410290" imgH="2975035" progId="Visio.Drawing.11">
                  <p:embed/>
                  <p:pic>
                    <p:nvPicPr>
                      <p:cNvPr id="0" name=""/>
                      <p:cNvPicPr/>
                      <p:nvPr/>
                    </p:nvPicPr>
                    <p:blipFill>
                      <a:blip r:embed="rId5"/>
                      <a:stretch>
                        <a:fillRect/>
                      </a:stretch>
                    </p:blipFill>
                    <p:spPr>
                      <a:xfrm>
                        <a:off x="5148064" y="1484784"/>
                        <a:ext cx="3312368" cy="4089182"/>
                      </a:xfrm>
                      <a:prstGeom prst="rect">
                        <a:avLst/>
                      </a:prstGeom>
                    </p:spPr>
                  </p:pic>
                </p:oleObj>
              </mc:Fallback>
            </mc:AlternateContent>
          </a:graphicData>
        </a:graphic>
      </p:graphicFrame>
    </p:spTree>
    <p:extLst>
      <p:ext uri="{BB962C8B-B14F-4D97-AF65-F5344CB8AC3E}">
        <p14:creationId xmlns:p14="http://schemas.microsoft.com/office/powerpoint/2010/main" val="2772874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4474840" cy="4525963"/>
          </a:xfrm>
        </p:spPr>
        <p:txBody>
          <a:bodyPr/>
          <a:lstStyle/>
          <a:p>
            <a:r>
              <a:rPr lang="zh-CN" altLang="zh-CN" dirty="0"/>
              <a:t>解：</a:t>
            </a:r>
            <a:r>
              <a:rPr lang="en-US" altLang="zh-CN" dirty="0"/>
              <a:t>R</a:t>
            </a:r>
            <a:r>
              <a:rPr lang="en-US" altLang="zh-CN" baseline="-25000" dirty="0"/>
              <a:t>L</a:t>
            </a:r>
            <a:r>
              <a:rPr lang="zh-CN" altLang="zh-CN" dirty="0"/>
              <a:t>的选择受两个方面的控制。第一，在</a:t>
            </a:r>
            <a:r>
              <a:rPr lang="en-US" altLang="zh-CN" dirty="0"/>
              <a:t>Y</a:t>
            </a:r>
            <a:r>
              <a:rPr lang="zh-CN" altLang="zh-CN" dirty="0"/>
              <a:t>输出高电平时，经由</a:t>
            </a:r>
            <a:r>
              <a:rPr lang="en-US" altLang="zh-CN" dirty="0"/>
              <a:t>R</a:t>
            </a:r>
            <a:r>
              <a:rPr lang="en-US" altLang="zh-CN" baseline="-25000" dirty="0"/>
              <a:t>L</a:t>
            </a:r>
            <a:r>
              <a:rPr lang="zh-CN" altLang="zh-CN" dirty="0"/>
              <a:t>所造成的压降必须保证满足后续门输入高电平的要求。即：</a:t>
            </a:r>
            <a:r>
              <a:rPr lang="en-US" altLang="zh-CN" dirty="0" err="1"/>
              <a:t>V</a:t>
            </a:r>
            <a:r>
              <a:rPr lang="en-US" altLang="zh-CN" baseline="-25000" dirty="0" err="1"/>
              <a:t>cc</a:t>
            </a:r>
            <a:r>
              <a:rPr lang="en-US" altLang="zh-CN" dirty="0"/>
              <a:t>-V</a:t>
            </a:r>
            <a:r>
              <a:rPr lang="en-US" altLang="zh-CN" baseline="-25000" dirty="0"/>
              <a:t>RL</a:t>
            </a:r>
            <a:r>
              <a:rPr lang="zh-CN" altLang="zh-CN" dirty="0"/>
              <a:t>〉</a:t>
            </a:r>
            <a:r>
              <a:rPr lang="en-US" altLang="zh-CN" dirty="0"/>
              <a:t>V</a:t>
            </a:r>
            <a:r>
              <a:rPr lang="en-US" altLang="zh-CN" baseline="-25000" dirty="0"/>
              <a:t>OH</a:t>
            </a:r>
            <a:r>
              <a:rPr lang="zh-CN" altLang="zh-CN" dirty="0"/>
              <a:t>。第二，在</a:t>
            </a:r>
            <a:r>
              <a:rPr lang="en-US" altLang="zh-CN" dirty="0"/>
              <a:t>Y</a:t>
            </a:r>
            <a:r>
              <a:rPr lang="zh-CN" altLang="zh-CN" dirty="0"/>
              <a:t>输出低电平时</a:t>
            </a:r>
            <a:r>
              <a:rPr lang="zh-CN" altLang="zh-CN" dirty="0" smtClean="0"/>
              <a:t>，</a:t>
            </a:r>
            <a:r>
              <a:rPr lang="zh-CN" altLang="zh-CN" dirty="0"/>
              <a:t>经由</a:t>
            </a:r>
            <a:r>
              <a:rPr lang="en-US" altLang="zh-CN" dirty="0"/>
              <a:t>R</a:t>
            </a:r>
            <a:r>
              <a:rPr lang="en-US" altLang="zh-CN" baseline="-25000" dirty="0"/>
              <a:t>L</a:t>
            </a:r>
            <a:r>
              <a:rPr lang="zh-CN" altLang="zh-CN" dirty="0"/>
              <a:t>的压降，又必须使</a:t>
            </a:r>
            <a:r>
              <a:rPr lang="en-US" altLang="zh-CN" dirty="0"/>
              <a:t>Y</a:t>
            </a:r>
            <a:r>
              <a:rPr lang="zh-CN" altLang="zh-CN" dirty="0"/>
              <a:t>点的电平低于</a:t>
            </a:r>
            <a:r>
              <a:rPr lang="en-US" altLang="zh-CN" dirty="0"/>
              <a:t>V</a:t>
            </a:r>
            <a:r>
              <a:rPr lang="en-US" altLang="zh-CN" baseline="-25000" dirty="0"/>
              <a:t>OL</a:t>
            </a:r>
            <a:r>
              <a:rPr lang="zh-CN" altLang="zh-CN" dirty="0"/>
              <a:t>，</a:t>
            </a:r>
            <a:r>
              <a:rPr lang="zh-CN" altLang="en-US" dirty="0" smtClean="0"/>
              <a:t>灌入的</a:t>
            </a:r>
            <a:r>
              <a:rPr lang="zh-CN" altLang="zh-CN" dirty="0" smtClean="0"/>
              <a:t>电流</a:t>
            </a:r>
            <a:r>
              <a:rPr lang="zh-CN" altLang="zh-CN" dirty="0"/>
              <a:t>不能超过</a:t>
            </a:r>
            <a:r>
              <a:rPr lang="en-US" altLang="zh-CN" dirty="0"/>
              <a:t>I</a:t>
            </a:r>
            <a:r>
              <a:rPr lang="en-US" altLang="zh-CN" baseline="-25000" dirty="0"/>
              <a:t>OLMAX</a:t>
            </a:r>
            <a:r>
              <a:rPr lang="zh-CN" altLang="zh-CN" dirty="0"/>
              <a:t>。</a:t>
            </a:r>
          </a:p>
          <a:p>
            <a:endParaRPr lang="zh-CN" altLang="en-US" dirty="0"/>
          </a:p>
        </p:txBody>
      </p:sp>
      <p:sp>
        <p:nvSpPr>
          <p:cNvPr id="3" name="标题 2"/>
          <p:cNvSpPr>
            <a:spLocks noGrp="1"/>
          </p:cNvSpPr>
          <p:nvPr>
            <p:ph type="title"/>
          </p:nvPr>
        </p:nvSpPr>
        <p:spPr/>
        <p:txBody>
          <a:bodyPr/>
          <a:lstStyle/>
          <a:p>
            <a:r>
              <a:rPr lang="en-US" altLang="zh-CN" dirty="0" smtClean="0"/>
              <a:t>OC</a:t>
            </a:r>
            <a:r>
              <a:rPr lang="zh-CN" altLang="en-US" dirty="0" smtClean="0"/>
              <a:t>门线与电阻计算</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054538521"/>
              </p:ext>
            </p:extLst>
          </p:nvPr>
        </p:nvGraphicFramePr>
        <p:xfrm>
          <a:off x="5580112" y="836712"/>
          <a:ext cx="2592288" cy="2880320"/>
        </p:xfrm>
        <a:graphic>
          <a:graphicData uri="http://schemas.openxmlformats.org/presentationml/2006/ole">
            <mc:AlternateContent xmlns:mc="http://schemas.openxmlformats.org/markup-compatibility/2006">
              <mc:Choice xmlns:v="urn:schemas-microsoft-com:vml" Requires="v">
                <p:oleObj spid="_x0000_s37922" name="Visio" r:id="rId4" imgW="2410290" imgH="2975035" progId="Visio.Drawing.11">
                  <p:embed/>
                </p:oleObj>
              </mc:Choice>
              <mc:Fallback>
                <p:oleObj name="Visio" r:id="rId4" imgW="2410290" imgH="2975035" progId="Visio.Drawing.11">
                  <p:embed/>
                  <p:pic>
                    <p:nvPicPr>
                      <p:cNvPr id="0" name="对象 4"/>
                      <p:cNvPicPr>
                        <a:picLocks noChangeAspect="1" noChangeArrowheads="1"/>
                      </p:cNvPicPr>
                      <p:nvPr/>
                    </p:nvPicPr>
                    <p:blipFill>
                      <a:blip r:embed="rId5"/>
                      <a:srcRect/>
                      <a:stretch>
                        <a:fillRect/>
                      </a:stretch>
                    </p:blipFill>
                    <p:spPr bwMode="auto">
                      <a:xfrm>
                        <a:off x="5580112" y="836712"/>
                        <a:ext cx="2592288" cy="2880320"/>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12406700"/>
              </p:ext>
            </p:extLst>
          </p:nvPr>
        </p:nvGraphicFramePr>
        <p:xfrm>
          <a:off x="5652120" y="3645024"/>
          <a:ext cx="2592387" cy="2879725"/>
        </p:xfrm>
        <a:graphic>
          <a:graphicData uri="http://schemas.openxmlformats.org/presentationml/2006/ole">
            <mc:AlternateContent xmlns:mc="http://schemas.openxmlformats.org/markup-compatibility/2006">
              <mc:Choice xmlns:v="urn:schemas-microsoft-com:vml" Requires="v">
                <p:oleObj spid="_x0000_s37923" name="Visio" r:id="rId6" imgW="2410290" imgH="2975035" progId="Visio.Drawing.11">
                  <p:embed/>
                </p:oleObj>
              </mc:Choice>
              <mc:Fallback>
                <p:oleObj name="Visio" r:id="rId6" imgW="2410290" imgH="2975035" progId="Visio.Drawing.11">
                  <p:embed/>
                  <p:pic>
                    <p:nvPicPr>
                      <p:cNvPr id="0" name="对象 3"/>
                      <p:cNvPicPr>
                        <a:picLocks noChangeAspect="1" noChangeArrowheads="1"/>
                      </p:cNvPicPr>
                      <p:nvPr/>
                    </p:nvPicPr>
                    <p:blipFill>
                      <a:blip r:embed="rId7"/>
                      <a:srcRect/>
                      <a:stretch>
                        <a:fillRect/>
                      </a:stretch>
                    </p:blipFill>
                    <p:spPr bwMode="auto">
                      <a:xfrm>
                        <a:off x="5652120" y="3645024"/>
                        <a:ext cx="259238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163363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zh-CN" dirty="0"/>
                  <a:t>输出高电平时：</a:t>
                </a:r>
              </a:p>
              <a:p>
                <a14:m>
                  <m:oMath xmlns:m="http://schemas.openxmlformats.org/officeDocument/2006/math">
                    <m:sSub>
                      <m:sSubPr>
                        <m:ctrlPr>
                          <a:rPr lang="zh-CN" altLang="zh-CN" i="1">
                            <a:latin typeface="Cambria Math"/>
                          </a:rPr>
                        </m:ctrlPr>
                      </m:sSubPr>
                      <m:e>
                        <m:r>
                          <a:rPr lang="en-US" altLang="zh-CN" i="1">
                            <a:latin typeface="Cambria Math"/>
                          </a:rPr>
                          <m:t>𝑅</m:t>
                        </m:r>
                      </m:e>
                      <m:sub>
                        <m:r>
                          <a:rPr lang="en-US" altLang="zh-CN" i="1">
                            <a:latin typeface="Cambria Math"/>
                          </a:rPr>
                          <m:t>𝐿𝑀𝐴𝑋</m:t>
                        </m:r>
                      </m:sub>
                    </m:sSub>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𝑉</m:t>
                            </m:r>
                          </m:e>
                          <m:sub>
                            <m:r>
                              <a:rPr lang="en-US" altLang="zh-CN" i="1">
                                <a:latin typeface="Cambria Math"/>
                              </a:rPr>
                              <m:t>𝑐𝑐</m:t>
                            </m:r>
                          </m:sub>
                        </m:sSub>
                        <m:r>
                          <a:rPr lang="en-US" altLang="zh-CN" i="1">
                            <a:latin typeface="Cambria Math"/>
                          </a:rPr>
                          <m:t>−</m:t>
                        </m:r>
                        <m:sSub>
                          <m:sSubPr>
                            <m:ctrlPr>
                              <a:rPr lang="zh-CN" altLang="zh-CN" i="1">
                                <a:latin typeface="Cambria Math"/>
                              </a:rPr>
                            </m:ctrlPr>
                          </m:sSubPr>
                          <m:e>
                            <m:r>
                              <a:rPr lang="en-US" altLang="zh-CN" i="1">
                                <a:latin typeface="Cambria Math"/>
                              </a:rPr>
                              <m:t>𝑉</m:t>
                            </m:r>
                          </m:e>
                          <m:sub>
                            <m:r>
                              <a:rPr lang="en-US" altLang="zh-CN" i="1">
                                <a:latin typeface="Cambria Math"/>
                              </a:rPr>
                              <m:t>𝑂𝐻𝑀𝐼𝑁</m:t>
                            </m:r>
                          </m:sub>
                        </m:sSub>
                      </m:num>
                      <m:den>
                        <m:r>
                          <a:rPr lang="en-US" altLang="zh-CN" i="1">
                            <a:latin typeface="Cambria Math"/>
                          </a:rPr>
                          <m:t>2</m:t>
                        </m:r>
                        <m:sSub>
                          <m:sSubPr>
                            <m:ctrlPr>
                              <a:rPr lang="zh-CN" altLang="zh-CN" i="1">
                                <a:latin typeface="Cambria Math"/>
                              </a:rPr>
                            </m:ctrlPr>
                          </m:sSubPr>
                          <m:e>
                            <m:r>
                              <a:rPr lang="en-US" altLang="zh-CN" i="1">
                                <a:latin typeface="Cambria Math"/>
                              </a:rPr>
                              <m:t>𝐼</m:t>
                            </m:r>
                          </m:e>
                          <m:sub>
                            <m:r>
                              <a:rPr lang="en-US" altLang="zh-CN" i="1">
                                <a:latin typeface="Cambria Math"/>
                              </a:rPr>
                              <m:t>𝑂𝐻</m:t>
                            </m:r>
                          </m:sub>
                        </m:sSub>
                        <m:r>
                          <a:rPr lang="en-US" altLang="zh-CN" i="1">
                            <a:latin typeface="Cambria Math"/>
                          </a:rPr>
                          <m:t>+9</m:t>
                        </m:r>
                        <m:sSub>
                          <m:sSubPr>
                            <m:ctrlPr>
                              <a:rPr lang="zh-CN" altLang="zh-CN" i="1">
                                <a:latin typeface="Cambria Math"/>
                              </a:rPr>
                            </m:ctrlPr>
                          </m:sSubPr>
                          <m:e>
                            <m:r>
                              <a:rPr lang="en-US" altLang="zh-CN" i="1">
                                <a:latin typeface="Cambria Math"/>
                              </a:rPr>
                              <m:t>𝐼</m:t>
                            </m:r>
                          </m:e>
                          <m:sub>
                            <m:r>
                              <a:rPr lang="en-US" altLang="zh-CN" i="1">
                                <a:latin typeface="Cambria Math"/>
                              </a:rPr>
                              <m:t>𝐼𝐻</m:t>
                            </m:r>
                          </m:sub>
                        </m:sSub>
                      </m:den>
                    </m:f>
                    <m:r>
                      <a:rPr lang="en-US" altLang="zh-CN" i="1">
                        <a:latin typeface="Cambria Math"/>
                      </a:rPr>
                      <m:t>=</m:t>
                    </m:r>
                    <m:f>
                      <m:fPr>
                        <m:ctrlPr>
                          <a:rPr lang="zh-CN" altLang="zh-CN" i="1">
                            <a:latin typeface="Cambria Math"/>
                          </a:rPr>
                        </m:ctrlPr>
                      </m:fPr>
                      <m:num>
                        <m:r>
                          <a:rPr lang="en-US" altLang="zh-CN" i="1">
                            <a:latin typeface="Cambria Math"/>
                          </a:rPr>
                          <m:t>5−3</m:t>
                        </m:r>
                      </m:num>
                      <m:den>
                        <m:r>
                          <a:rPr lang="en-US" altLang="zh-CN" i="1">
                            <a:latin typeface="Cambria Math"/>
                          </a:rPr>
                          <m:t>2∗0.2+9∗0.04</m:t>
                        </m:r>
                      </m:den>
                    </m:f>
                    <m:r>
                      <a:rPr lang="en-US" altLang="zh-CN" i="1">
                        <a:latin typeface="Cambria Math"/>
                      </a:rPr>
                      <m:t>=2.63(</m:t>
                    </m:r>
                    <m:r>
                      <m:rPr>
                        <m:sty m:val="p"/>
                      </m:rPr>
                      <a:rPr lang="en-US" altLang="zh-CN">
                        <a:latin typeface="Cambria Math"/>
                      </a:rPr>
                      <m:t>K</m:t>
                    </m:r>
                    <m:r>
                      <a:rPr lang="en-US" altLang="zh-CN" i="1">
                        <a:latin typeface="Cambria Math"/>
                      </a:rPr>
                      <m:t>𝛺</m:t>
                    </m:r>
                    <m:r>
                      <a:rPr lang="en-US" altLang="zh-CN" i="1">
                        <a:latin typeface="Cambria Math"/>
                      </a:rPr>
                      <m:t>)</m:t>
                    </m:r>
                  </m:oMath>
                </a14:m>
                <a:endParaRPr lang="zh-CN" altLang="zh-CN" dirty="0"/>
              </a:p>
              <a:p>
                <a:r>
                  <a:rPr lang="zh-CN" altLang="zh-CN" dirty="0"/>
                  <a:t>输出低电平时：</a:t>
                </a:r>
              </a:p>
              <a:p>
                <a14:m>
                  <m:oMath xmlns:m="http://schemas.openxmlformats.org/officeDocument/2006/math">
                    <m:sSub>
                      <m:sSubPr>
                        <m:ctrlPr>
                          <a:rPr lang="zh-CN" altLang="zh-CN" i="1">
                            <a:latin typeface="Cambria Math"/>
                          </a:rPr>
                        </m:ctrlPr>
                      </m:sSubPr>
                      <m:e>
                        <m:r>
                          <a:rPr lang="en-US" altLang="zh-CN" i="1">
                            <a:latin typeface="Cambria Math"/>
                          </a:rPr>
                          <m:t>𝑅</m:t>
                        </m:r>
                      </m:e>
                      <m:sub>
                        <m:r>
                          <a:rPr lang="en-US" altLang="zh-CN" i="1">
                            <a:latin typeface="Cambria Math"/>
                          </a:rPr>
                          <m:t>𝐿𝑀𝐼𝑁</m:t>
                        </m:r>
                      </m:sub>
                    </m:sSub>
                    <m:r>
                      <a:rPr lang="en-US" altLang="zh-CN" i="1">
                        <a:latin typeface="Cambria Math"/>
                      </a:rPr>
                      <m:t>=</m:t>
                    </m:r>
                    <m:f>
                      <m:fPr>
                        <m:ctrlPr>
                          <a:rPr lang="zh-CN" altLang="zh-CN" i="1">
                            <a:latin typeface="Cambria Math"/>
                          </a:rPr>
                        </m:ctrlPr>
                      </m:fPr>
                      <m:num>
                        <m:sSub>
                          <m:sSubPr>
                            <m:ctrlPr>
                              <a:rPr lang="zh-CN" altLang="zh-CN" i="1">
                                <a:latin typeface="Cambria Math"/>
                              </a:rPr>
                            </m:ctrlPr>
                          </m:sSubPr>
                          <m:e>
                            <m:r>
                              <a:rPr lang="en-US" altLang="zh-CN" i="1">
                                <a:latin typeface="Cambria Math"/>
                              </a:rPr>
                              <m:t>𝑉</m:t>
                            </m:r>
                          </m:e>
                          <m:sub>
                            <m:r>
                              <a:rPr lang="en-US" altLang="zh-CN" i="1">
                                <a:latin typeface="Cambria Math"/>
                              </a:rPr>
                              <m:t>𝐶𝐶</m:t>
                            </m:r>
                          </m:sub>
                        </m:sSub>
                        <m:r>
                          <a:rPr lang="en-US" altLang="zh-CN" i="1">
                            <a:latin typeface="Cambria Math"/>
                          </a:rPr>
                          <m:t>−</m:t>
                        </m:r>
                        <m:sSub>
                          <m:sSubPr>
                            <m:ctrlPr>
                              <a:rPr lang="zh-CN" altLang="zh-CN" i="1">
                                <a:latin typeface="Cambria Math"/>
                              </a:rPr>
                            </m:ctrlPr>
                          </m:sSubPr>
                          <m:e>
                            <m:r>
                              <a:rPr lang="en-US" altLang="zh-CN" i="1">
                                <a:latin typeface="Cambria Math"/>
                              </a:rPr>
                              <m:t>𝑉</m:t>
                            </m:r>
                          </m:e>
                          <m:sub>
                            <m:r>
                              <a:rPr lang="en-US" altLang="zh-CN" i="1">
                                <a:latin typeface="Cambria Math"/>
                              </a:rPr>
                              <m:t>𝑂𝐿</m:t>
                            </m:r>
                            <m:r>
                              <m:rPr>
                                <m:sty m:val="p"/>
                              </m:rPr>
                              <a:rPr lang="en-US" altLang="zh-CN" i="1">
                                <a:latin typeface="Cambria Math"/>
                              </a:rPr>
                              <m:t>MAX</m:t>
                            </m:r>
                          </m:sub>
                        </m:sSub>
                      </m:num>
                      <m:den>
                        <m:sSub>
                          <m:sSubPr>
                            <m:ctrlPr>
                              <a:rPr lang="zh-CN" altLang="zh-CN" i="1">
                                <a:latin typeface="Cambria Math"/>
                              </a:rPr>
                            </m:ctrlPr>
                          </m:sSubPr>
                          <m:e>
                            <m:r>
                              <a:rPr lang="en-US" altLang="zh-CN" i="1">
                                <a:latin typeface="Cambria Math"/>
                              </a:rPr>
                              <m:t>𝐼</m:t>
                            </m:r>
                          </m:e>
                          <m:sub>
                            <m:r>
                              <a:rPr lang="en-US" altLang="zh-CN" i="1">
                                <a:latin typeface="Cambria Math"/>
                              </a:rPr>
                              <m:t>𝑂𝐿𝑀𝐴𝑋</m:t>
                            </m:r>
                          </m:sub>
                        </m:sSub>
                        <m:r>
                          <a:rPr lang="en-US" altLang="zh-CN" i="1">
                            <a:latin typeface="Cambria Math"/>
                          </a:rPr>
                          <m:t>−9</m:t>
                        </m:r>
                        <m:sSub>
                          <m:sSubPr>
                            <m:ctrlPr>
                              <a:rPr lang="zh-CN" altLang="zh-CN" i="1">
                                <a:latin typeface="Cambria Math"/>
                              </a:rPr>
                            </m:ctrlPr>
                          </m:sSubPr>
                          <m:e>
                            <m:r>
                              <a:rPr lang="en-US" altLang="zh-CN" i="1">
                                <a:latin typeface="Cambria Math"/>
                              </a:rPr>
                              <m:t>𝐼</m:t>
                            </m:r>
                          </m:e>
                          <m:sub>
                            <m:r>
                              <a:rPr lang="en-US" altLang="zh-CN" i="1">
                                <a:latin typeface="Cambria Math"/>
                              </a:rPr>
                              <m:t>𝐼𝐿</m:t>
                            </m:r>
                          </m:sub>
                        </m:sSub>
                      </m:den>
                    </m:f>
                    <m:r>
                      <a:rPr lang="en-US" altLang="zh-CN" i="1">
                        <a:latin typeface="Cambria Math"/>
                      </a:rPr>
                      <m:t>=</m:t>
                    </m:r>
                    <m:f>
                      <m:fPr>
                        <m:ctrlPr>
                          <a:rPr lang="zh-CN" altLang="zh-CN" i="1">
                            <a:latin typeface="Cambria Math"/>
                          </a:rPr>
                        </m:ctrlPr>
                      </m:fPr>
                      <m:num>
                        <m:r>
                          <a:rPr lang="en-US" altLang="zh-CN" i="1">
                            <a:latin typeface="Cambria Math"/>
                          </a:rPr>
                          <m:t>5−0.4</m:t>
                        </m:r>
                      </m:num>
                      <m:den>
                        <m:r>
                          <a:rPr lang="en-US" altLang="zh-CN" i="1">
                            <a:latin typeface="Cambria Math"/>
                          </a:rPr>
                          <m:t>16−3∗1</m:t>
                        </m:r>
                      </m:den>
                    </m:f>
                    <m:r>
                      <a:rPr lang="en-US" altLang="zh-CN" i="1">
                        <a:latin typeface="Cambria Math"/>
                      </a:rPr>
                      <m:t>=0.35(</m:t>
                    </m:r>
                    <m:r>
                      <a:rPr lang="en-US" altLang="zh-CN" i="1">
                        <a:latin typeface="Cambria Math"/>
                      </a:rPr>
                      <m:t>𝐾</m:t>
                    </m:r>
                    <m:r>
                      <a:rPr lang="en-US" altLang="zh-CN" i="1">
                        <a:latin typeface="Cambria Math"/>
                      </a:rPr>
                      <m:t>𝛺</m:t>
                    </m:r>
                    <m:r>
                      <a:rPr lang="en-US" altLang="zh-CN" i="1">
                        <a:latin typeface="Cambria Math"/>
                      </a:rPr>
                      <m:t>)</m:t>
                    </m:r>
                  </m:oMath>
                </a14:m>
                <a:endParaRPr lang="zh-CN" altLang="zh-CN" dirty="0"/>
              </a:p>
              <a:p>
                <a:r>
                  <a:rPr lang="zh-CN" altLang="zh-CN" dirty="0"/>
                  <a:t>可取</a:t>
                </a:r>
                <a:r>
                  <a:rPr lang="en-US" altLang="zh-CN" dirty="0"/>
                  <a:t>R=1 KΩ</a:t>
                </a:r>
                <a:r>
                  <a:rPr lang="zh-CN" altLang="zh-CN" dirty="0"/>
                  <a:t>。</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3"/>
                <a:stretch>
                  <a:fillRect t="-202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OC</a:t>
            </a:r>
            <a:r>
              <a:rPr lang="zh-CN" altLang="en-US" dirty="0" smtClean="0"/>
              <a:t>门线与电阻计算</a:t>
            </a:r>
            <a:endParaRPr lang="zh-CN" altLang="en-US" dirty="0"/>
          </a:p>
        </p:txBody>
      </p:sp>
    </p:spTree>
    <p:extLst>
      <p:ext uri="{BB962C8B-B14F-4D97-AF65-F5344CB8AC3E}">
        <p14:creationId xmlns:p14="http://schemas.microsoft.com/office/powerpoint/2010/main" val="36111320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328"/>
                <a:ext cx="3682752" cy="4525963"/>
              </a:xfrm>
            </p:spPr>
            <p:txBody>
              <a:bodyPr/>
              <a:lstStyle/>
              <a:p>
                <a:r>
                  <a:rPr lang="zh-CN" altLang="zh-CN" dirty="0"/>
                  <a:t>如果</a:t>
                </a:r>
                <a:r>
                  <a:rPr lang="en-US" altLang="zh-CN" dirty="0"/>
                  <a:t>S</a:t>
                </a:r>
                <a:r>
                  <a:rPr lang="en-US" altLang="zh-CN" baseline="-25000" dirty="0"/>
                  <a:t>A</a:t>
                </a:r>
                <a:r>
                  <a:rPr lang="en-US" altLang="zh-CN" dirty="0"/>
                  <a:t>=1</a:t>
                </a:r>
                <a:r>
                  <a:rPr lang="zh-CN" altLang="zh-CN" dirty="0"/>
                  <a:t>，</a:t>
                </a:r>
                <a:r>
                  <a:rPr lang="en-US" altLang="zh-CN" dirty="0"/>
                  <a:t>S</a:t>
                </a:r>
                <a:r>
                  <a:rPr lang="en-US" altLang="zh-CN" baseline="-25000" dirty="0"/>
                  <a:t>D</a:t>
                </a:r>
                <a:r>
                  <a:rPr lang="en-US" altLang="zh-CN" dirty="0"/>
                  <a:t>=1</a:t>
                </a:r>
                <a:r>
                  <a:rPr lang="zh-CN" altLang="zh-CN" dirty="0"/>
                  <a:t>，而其它选通信号为</a:t>
                </a:r>
                <a:r>
                  <a:rPr lang="en-US" altLang="zh-CN" dirty="0"/>
                  <a:t>0</a:t>
                </a:r>
                <a:r>
                  <a:rPr lang="zh-CN" altLang="zh-CN" dirty="0"/>
                  <a:t>的情况下，总线上的信号就是</a:t>
                </a:r>
                <a14:m>
                  <m:oMath xmlns:m="http://schemas.openxmlformats.org/officeDocument/2006/math">
                    <m:acc>
                      <m:accPr>
                        <m:chr m:val="̅"/>
                        <m:ctrlPr>
                          <a:rPr lang="zh-CN" altLang="zh-CN" i="1">
                            <a:latin typeface="Cambria Math"/>
                          </a:rPr>
                        </m:ctrlPr>
                      </m:accPr>
                      <m:e>
                        <m:r>
                          <m:rPr>
                            <m:sty m:val="p"/>
                          </m:rPr>
                          <a:rPr lang="en-US" altLang="zh-CN">
                            <a:latin typeface="Cambria Math"/>
                          </a:rPr>
                          <m:t>A</m:t>
                        </m:r>
                      </m:e>
                    </m:acc>
                  </m:oMath>
                </a14:m>
                <a:r>
                  <a:rPr lang="zh-CN" altLang="zh-CN" dirty="0"/>
                  <a:t>，而</a:t>
                </a:r>
                <a14:m>
                  <m:oMath xmlns:m="http://schemas.openxmlformats.org/officeDocument/2006/math">
                    <m:r>
                      <m:rPr>
                        <m:sty m:val="p"/>
                      </m:rPr>
                      <a:rPr lang="en-US" altLang="zh-CN">
                        <a:latin typeface="Cambria Math"/>
                      </a:rPr>
                      <m:t>D</m:t>
                    </m:r>
                    <m:r>
                      <a:rPr lang="en-US" altLang="zh-CN">
                        <a:latin typeface="Cambria Math"/>
                      </a:rPr>
                      <m:t>=</m:t>
                    </m:r>
                  </m:oMath>
                </a14:m>
                <a:r>
                  <a:rPr lang="en-US" altLang="zh-CN" dirty="0"/>
                  <a:t>A</a:t>
                </a:r>
                <a:r>
                  <a:rPr lang="zh-CN" altLang="zh-CN" dirty="0"/>
                  <a:t>。</a:t>
                </a:r>
                <a:r>
                  <a:rPr lang="en-US" altLang="zh-CN" dirty="0"/>
                  <a:t>E</a:t>
                </a:r>
                <a:r>
                  <a:rPr lang="zh-CN" altLang="zh-CN" dirty="0"/>
                  <a:t>，</a:t>
                </a:r>
                <a:r>
                  <a:rPr lang="en-US" altLang="zh-CN" dirty="0"/>
                  <a:t>F</a:t>
                </a:r>
                <a:r>
                  <a:rPr lang="zh-CN" altLang="zh-CN" dirty="0"/>
                  <a:t>，</a:t>
                </a:r>
                <a:r>
                  <a:rPr lang="en-US" altLang="zh-CN" dirty="0"/>
                  <a:t>G</a:t>
                </a:r>
                <a:r>
                  <a:rPr lang="zh-CN" altLang="zh-CN" dirty="0"/>
                  <a:t>始终为</a:t>
                </a:r>
                <a:r>
                  <a:rPr lang="en-US" altLang="zh-CN" dirty="0"/>
                  <a:t>1</a:t>
                </a:r>
                <a:r>
                  <a:rPr lang="zh-CN" altLang="zh-CN" dirty="0"/>
                  <a:t>。这样就实现了一根总线的复用。</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328"/>
                <a:ext cx="3682752" cy="4525963"/>
              </a:xfrm>
              <a:blipFill rotWithShape="1">
                <a:blip r:embed="rId4"/>
                <a:stretch>
                  <a:fillRect t="-2022" r="-1241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OC</a:t>
            </a:r>
            <a:r>
              <a:rPr lang="zh-CN" altLang="en-US" dirty="0" smtClean="0"/>
              <a:t>门总线数据传输</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670265681"/>
              </p:ext>
            </p:extLst>
          </p:nvPr>
        </p:nvGraphicFramePr>
        <p:xfrm>
          <a:off x="4283968" y="1412776"/>
          <a:ext cx="3833812" cy="3451225"/>
        </p:xfrm>
        <a:graphic>
          <a:graphicData uri="http://schemas.openxmlformats.org/presentationml/2006/ole">
            <mc:AlternateContent xmlns:mc="http://schemas.openxmlformats.org/markup-compatibility/2006">
              <mc:Choice xmlns:v="urn:schemas-microsoft-com:vml" Requires="v">
                <p:oleObj spid="_x0000_s38925" name="Visio" r:id="rId5" imgW="3833730" imgH="3450566" progId="Visio.Drawing.11">
                  <p:embed/>
                </p:oleObj>
              </mc:Choice>
              <mc:Fallback>
                <p:oleObj name="Visio" r:id="rId5" imgW="3833730" imgH="3450566" progId="Visio.Drawing.11">
                  <p:embed/>
                  <p:pic>
                    <p:nvPicPr>
                      <p:cNvPr id="0" name=""/>
                      <p:cNvPicPr/>
                      <p:nvPr/>
                    </p:nvPicPr>
                    <p:blipFill>
                      <a:blip r:embed="rId6"/>
                      <a:stretch>
                        <a:fillRect/>
                      </a:stretch>
                    </p:blipFill>
                    <p:spPr>
                      <a:xfrm>
                        <a:off x="4283968" y="1412776"/>
                        <a:ext cx="3833812" cy="3451225"/>
                      </a:xfrm>
                      <a:prstGeom prst="rect">
                        <a:avLst/>
                      </a:prstGeom>
                    </p:spPr>
                  </p:pic>
                </p:oleObj>
              </mc:Fallback>
            </mc:AlternateContent>
          </a:graphicData>
        </a:graphic>
      </p:graphicFrame>
    </p:spTree>
    <p:extLst>
      <p:ext uri="{BB962C8B-B14F-4D97-AF65-F5344CB8AC3E}">
        <p14:creationId xmlns:p14="http://schemas.microsoft.com/office/powerpoint/2010/main" val="31196228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3034680" cy="3171808"/>
          </a:xfrm>
        </p:spPr>
        <p:txBody>
          <a:bodyPr/>
          <a:lstStyle/>
          <a:p>
            <a:r>
              <a:rPr kumimoji="1" lang="zh-CN" altLang="en-US" sz="2400" b="1" dirty="0">
                <a:latin typeface="Times New Roman" pitchFamily="18" charset="0"/>
                <a:ea typeface="楷体_GB2312" pitchFamily="49" charset="-122"/>
              </a:rPr>
              <a:t>一般</a:t>
            </a:r>
            <a:r>
              <a:rPr kumimoji="1" lang="en-US" altLang="zh-CN" sz="2400" b="1" dirty="0">
                <a:latin typeface="Times New Roman" pitchFamily="18" charset="0"/>
                <a:ea typeface="楷体_GB2312" pitchFamily="49" charset="-122"/>
              </a:rPr>
              <a:t>TTL</a:t>
            </a:r>
            <a:r>
              <a:rPr kumimoji="1" lang="zh-CN" altLang="en-US" sz="2400" b="1" dirty="0">
                <a:latin typeface="Times New Roman" pitchFamily="18" charset="0"/>
                <a:ea typeface="楷体_GB2312" pitchFamily="49" charset="-122"/>
              </a:rPr>
              <a:t>与非门的电平为</a:t>
            </a:r>
            <a:r>
              <a:rPr kumimoji="1" lang="en-US" altLang="zh-CN" sz="2400" b="1" dirty="0">
                <a:latin typeface="Times New Roman" pitchFamily="18" charset="0"/>
                <a:ea typeface="楷体_GB2312" pitchFamily="49" charset="-122"/>
              </a:rPr>
              <a:t>0 ~ 3.6V,</a:t>
            </a:r>
            <a:r>
              <a:rPr kumimoji="1" lang="zh-CN" altLang="en-US" sz="2400" b="1" dirty="0">
                <a:latin typeface="Times New Roman" pitchFamily="18" charset="0"/>
                <a:ea typeface="楷体_GB2312" pitchFamily="49" charset="-122"/>
              </a:rPr>
              <a:t>若需要逻辑电平为</a:t>
            </a:r>
            <a:r>
              <a:rPr kumimoji="1" lang="en-US" altLang="zh-CN" sz="2400" b="1" dirty="0">
                <a:latin typeface="Times New Roman" pitchFamily="18" charset="0"/>
                <a:ea typeface="楷体_GB2312" pitchFamily="49" charset="-122"/>
              </a:rPr>
              <a:t>0 ~12V</a:t>
            </a:r>
            <a:r>
              <a:rPr kumimoji="1" lang="zh-CN" altLang="en-US" sz="2400" b="1" dirty="0">
                <a:latin typeface="Times New Roman" pitchFamily="18" charset="0"/>
                <a:ea typeface="楷体_GB2312" pitchFamily="49" charset="-122"/>
              </a:rPr>
              <a:t>的逻辑电平，只要将负载电阻接到</a:t>
            </a:r>
            <a:r>
              <a:rPr kumimoji="1" lang="en-US" altLang="zh-CN" sz="2400" b="1" dirty="0">
                <a:latin typeface="Times New Roman" pitchFamily="18" charset="0"/>
                <a:ea typeface="楷体_GB2312" pitchFamily="49" charset="-122"/>
              </a:rPr>
              <a:t>12V</a:t>
            </a:r>
            <a:r>
              <a:rPr kumimoji="1" lang="zh-CN" altLang="en-US" sz="2400" b="1" dirty="0">
                <a:latin typeface="Times New Roman" pitchFamily="18" charset="0"/>
                <a:ea typeface="楷体_GB2312" pitchFamily="49" charset="-122"/>
              </a:rPr>
              <a:t>电源即可，其电路如</a:t>
            </a:r>
            <a:r>
              <a:rPr kumimoji="1" lang="zh-CN" altLang="en-US" sz="2400" b="1" dirty="0" smtClean="0">
                <a:latin typeface="Times New Roman" pitchFamily="18" charset="0"/>
                <a:ea typeface="楷体_GB2312" pitchFamily="49" charset="-122"/>
              </a:rPr>
              <a:t>图所示。</a:t>
            </a:r>
            <a:endParaRPr lang="zh-CN" altLang="en-US" dirty="0"/>
          </a:p>
        </p:txBody>
      </p:sp>
      <p:sp>
        <p:nvSpPr>
          <p:cNvPr id="3" name="标题 2"/>
          <p:cNvSpPr>
            <a:spLocks noGrp="1"/>
          </p:cNvSpPr>
          <p:nvPr>
            <p:ph type="title"/>
          </p:nvPr>
        </p:nvSpPr>
        <p:spPr/>
        <p:txBody>
          <a:bodyPr/>
          <a:lstStyle/>
          <a:p>
            <a:r>
              <a:rPr lang="en-US" altLang="zh-CN" dirty="0" smtClean="0"/>
              <a:t>OC</a:t>
            </a:r>
            <a:r>
              <a:rPr lang="zh-CN" altLang="en-US" dirty="0" smtClean="0"/>
              <a:t>门实现电平转换</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43522103"/>
              </p:ext>
            </p:extLst>
          </p:nvPr>
        </p:nvGraphicFramePr>
        <p:xfrm>
          <a:off x="3707904" y="1916832"/>
          <a:ext cx="4147661" cy="2880320"/>
        </p:xfrm>
        <a:graphic>
          <a:graphicData uri="http://schemas.openxmlformats.org/presentationml/2006/ole">
            <mc:AlternateContent xmlns:mc="http://schemas.openxmlformats.org/markup-compatibility/2006">
              <mc:Choice xmlns:v="urn:schemas-microsoft-com:vml" Requires="v">
                <p:oleObj spid="_x0000_s39950" name="Visio" r:id="rId4" imgW="3314520" imgH="2301905" progId="Visio.Drawing.11">
                  <p:embed/>
                </p:oleObj>
              </mc:Choice>
              <mc:Fallback>
                <p:oleObj name="Visio" r:id="rId4" imgW="3314520" imgH="2301905" progId="Visio.Drawing.11">
                  <p:embed/>
                  <p:pic>
                    <p:nvPicPr>
                      <p:cNvPr id="0" name=""/>
                      <p:cNvPicPr/>
                      <p:nvPr/>
                    </p:nvPicPr>
                    <p:blipFill>
                      <a:blip r:embed="rId5"/>
                      <a:stretch>
                        <a:fillRect/>
                      </a:stretch>
                    </p:blipFill>
                    <p:spPr>
                      <a:xfrm>
                        <a:off x="3707904" y="1916832"/>
                        <a:ext cx="4147661" cy="2880320"/>
                      </a:xfrm>
                      <a:prstGeom prst="rect">
                        <a:avLst/>
                      </a:prstGeom>
                    </p:spPr>
                  </p:pic>
                </p:oleObj>
              </mc:Fallback>
            </mc:AlternateContent>
          </a:graphicData>
        </a:graphic>
      </p:graphicFrame>
    </p:spTree>
    <p:extLst>
      <p:ext uri="{BB962C8B-B14F-4D97-AF65-F5344CB8AC3E}">
        <p14:creationId xmlns:p14="http://schemas.microsoft.com/office/powerpoint/2010/main" val="3972396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635896" y="1481328"/>
                <a:ext cx="5050904" cy="4525963"/>
              </a:xfrm>
            </p:spPr>
            <p:txBody>
              <a:bodyPr>
                <a:normAutofit lnSpcReduction="10000"/>
              </a:bodyPr>
              <a:lstStyle/>
              <a:p>
                <a:r>
                  <a:rPr lang="zh-CN" altLang="zh-CN" sz="2600" dirty="0" smtClean="0"/>
                  <a:t>假设发光二极管导通压降为</a:t>
                </a:r>
                <a:r>
                  <a:rPr lang="en-US" altLang="zh-CN" sz="2600" dirty="0"/>
                  <a:t>1.9V</a:t>
                </a:r>
                <a:r>
                  <a:rPr lang="zh-CN" altLang="zh-CN" sz="2600" dirty="0"/>
                  <a:t>，电流为</a:t>
                </a:r>
                <a:r>
                  <a:rPr lang="en-US" altLang="zh-CN" sz="2600" dirty="0"/>
                  <a:t>10-25mA</a:t>
                </a:r>
                <a:r>
                  <a:rPr lang="zh-CN" altLang="zh-CN" sz="2600" dirty="0"/>
                  <a:t>，</a:t>
                </a:r>
                <a:r>
                  <a:rPr lang="en-US" altLang="zh-CN" sz="2600" dirty="0" err="1"/>
                  <a:t>V</a:t>
                </a:r>
                <a:r>
                  <a:rPr lang="en-US" altLang="zh-CN" sz="2600" baseline="-25000" dirty="0" err="1"/>
                  <a:t>d</a:t>
                </a:r>
                <a:r>
                  <a:rPr lang="en-US" altLang="zh-CN" sz="2600" dirty="0"/>
                  <a:t>=5v</a:t>
                </a:r>
                <a:r>
                  <a:rPr lang="zh-CN" altLang="zh-CN" sz="2600" dirty="0"/>
                  <a:t>，</a:t>
                </a:r>
                <a:r>
                  <a:rPr lang="en-US" altLang="zh-CN" sz="2600" dirty="0"/>
                  <a:t>OD</a:t>
                </a:r>
                <a:r>
                  <a:rPr lang="zh-CN" altLang="zh-CN" sz="2600" dirty="0"/>
                  <a:t>门的</a:t>
                </a:r>
                <a:r>
                  <a:rPr lang="en-US" altLang="zh-CN" sz="2600" dirty="0"/>
                  <a:t>V</a:t>
                </a:r>
                <a:r>
                  <a:rPr lang="en-US" altLang="zh-CN" sz="2600" baseline="-25000" dirty="0"/>
                  <a:t>OLMAX</a:t>
                </a:r>
                <a:r>
                  <a:rPr lang="en-US" altLang="zh-CN" sz="2600" dirty="0"/>
                  <a:t>=0.37v</a:t>
                </a:r>
                <a:r>
                  <a:rPr lang="zh-CN" altLang="zh-CN" sz="2600" dirty="0"/>
                  <a:t>。那么，在</a:t>
                </a:r>
                <a:r>
                  <a:rPr lang="en-US" altLang="zh-CN" sz="2600" dirty="0"/>
                  <a:t>A</a:t>
                </a:r>
                <a:r>
                  <a:rPr lang="zh-CN" altLang="zh-CN" sz="2600" dirty="0"/>
                  <a:t>，</a:t>
                </a:r>
                <a:r>
                  <a:rPr lang="en-US" altLang="zh-CN" sz="2600" dirty="0"/>
                  <a:t>B</a:t>
                </a:r>
                <a:r>
                  <a:rPr lang="zh-CN" altLang="zh-CN" sz="2600" dirty="0"/>
                  <a:t>均为</a:t>
                </a:r>
                <a:r>
                  <a:rPr lang="en-US" altLang="zh-CN" sz="2600" dirty="0"/>
                  <a:t>1</a:t>
                </a:r>
                <a:r>
                  <a:rPr lang="zh-CN" altLang="zh-CN" sz="2600" dirty="0"/>
                  <a:t>时，两个</a:t>
                </a:r>
                <a:r>
                  <a:rPr lang="en-US" altLang="zh-CN" sz="2600" dirty="0"/>
                  <a:t>NMOS</a:t>
                </a:r>
                <a:r>
                  <a:rPr lang="zh-CN" altLang="zh-CN" sz="2600" dirty="0"/>
                  <a:t>均导通，此时</a:t>
                </a:r>
                <a:r>
                  <a:rPr lang="en-US" altLang="zh-CN" sz="2600" dirty="0"/>
                  <a:t>LED</a:t>
                </a:r>
                <a:r>
                  <a:rPr lang="zh-CN" altLang="zh-CN" sz="2600" dirty="0"/>
                  <a:t>发光，在</a:t>
                </a:r>
                <a:r>
                  <a:rPr lang="en-US" altLang="zh-CN" sz="2600" dirty="0"/>
                  <a:t>R</a:t>
                </a:r>
                <a:r>
                  <a:rPr lang="zh-CN" altLang="zh-CN" sz="2600" dirty="0"/>
                  <a:t>上的压降应该是：</a:t>
                </a:r>
                <a:r>
                  <a:rPr lang="en-US" altLang="zh-CN" sz="2600" dirty="0"/>
                  <a:t>5-1.9-0.37=2.73V</a:t>
                </a:r>
                <a:r>
                  <a:rPr lang="zh-CN" altLang="zh-CN" sz="2600" dirty="0"/>
                  <a:t>。根据</a:t>
                </a:r>
                <a:r>
                  <a:rPr lang="en-US" altLang="zh-CN" sz="2600" dirty="0"/>
                  <a:t>LED</a:t>
                </a:r>
                <a:r>
                  <a:rPr lang="zh-CN" altLang="zh-CN" sz="2600" dirty="0"/>
                  <a:t>的电流范围可以计算出</a:t>
                </a:r>
                <a:r>
                  <a:rPr lang="en-US" altLang="zh-CN" sz="2600" dirty="0"/>
                  <a:t>R</a:t>
                </a:r>
                <a:r>
                  <a:rPr lang="zh-CN" altLang="zh-CN" sz="2600" dirty="0"/>
                  <a:t>的阻值范围是：</a:t>
                </a:r>
              </a:p>
              <a:p>
                <a14:m>
                  <m:oMath xmlns:m="http://schemas.openxmlformats.org/officeDocument/2006/math">
                    <m:f>
                      <m:fPr>
                        <m:ctrlPr>
                          <a:rPr lang="zh-CN" altLang="zh-CN" i="1">
                            <a:latin typeface="Cambria Math"/>
                          </a:rPr>
                        </m:ctrlPr>
                      </m:fPr>
                      <m:num>
                        <m:r>
                          <a:rPr lang="en-US" altLang="zh-CN" i="1">
                            <a:latin typeface="Cambria Math"/>
                          </a:rPr>
                          <m:t>2.73</m:t>
                        </m:r>
                        <m:r>
                          <a:rPr lang="en-US" altLang="zh-CN" i="1">
                            <a:latin typeface="Cambria Math"/>
                          </a:rPr>
                          <m:t>𝑉</m:t>
                        </m:r>
                      </m:num>
                      <m:den>
                        <m:r>
                          <a:rPr lang="en-US" altLang="zh-CN" i="1">
                            <a:latin typeface="Cambria Math"/>
                          </a:rPr>
                          <m:t>25</m:t>
                        </m:r>
                        <m:r>
                          <a:rPr lang="en-US" altLang="zh-CN" i="1">
                            <a:latin typeface="Cambria Math"/>
                          </a:rPr>
                          <m:t>𝑚𝐴</m:t>
                        </m:r>
                      </m:den>
                    </m:f>
                    <m:r>
                      <a:rPr lang="en-US" altLang="zh-CN" i="1">
                        <a:latin typeface="Cambria Math"/>
                      </a:rPr>
                      <m:t>≤</m:t>
                    </m:r>
                    <m:r>
                      <a:rPr lang="en-US" altLang="zh-CN" i="1">
                        <a:latin typeface="Cambria Math"/>
                      </a:rPr>
                      <m:t>𝑅</m:t>
                    </m:r>
                    <m:r>
                      <a:rPr lang="en-US" altLang="zh-CN" i="1">
                        <a:latin typeface="Cambria Math"/>
                      </a:rPr>
                      <m:t>≤</m:t>
                    </m:r>
                    <m:f>
                      <m:fPr>
                        <m:ctrlPr>
                          <a:rPr lang="zh-CN" altLang="zh-CN" i="1">
                            <a:latin typeface="Cambria Math"/>
                          </a:rPr>
                        </m:ctrlPr>
                      </m:fPr>
                      <m:num>
                        <m:r>
                          <a:rPr lang="en-US" altLang="zh-CN" i="1">
                            <a:latin typeface="Cambria Math"/>
                          </a:rPr>
                          <m:t>2.73</m:t>
                        </m:r>
                        <m:r>
                          <a:rPr lang="en-US" altLang="zh-CN" i="1">
                            <a:latin typeface="Cambria Math"/>
                          </a:rPr>
                          <m:t>𝑉</m:t>
                        </m:r>
                      </m:num>
                      <m:den>
                        <m:r>
                          <a:rPr lang="en-US" altLang="zh-CN" i="1">
                            <a:latin typeface="Cambria Math"/>
                          </a:rPr>
                          <m:t>10</m:t>
                        </m:r>
                        <m:r>
                          <a:rPr lang="en-US" altLang="zh-CN" i="1">
                            <a:latin typeface="Cambria Math"/>
                          </a:rPr>
                          <m:t>𝑚𝐴</m:t>
                        </m:r>
                      </m:den>
                    </m:f>
                    <m:r>
                      <a:rPr lang="en-US" altLang="zh-CN" i="1">
                        <a:latin typeface="Cambria Math"/>
                      </a:rPr>
                      <m:t>,</m:t>
                    </m:r>
                  </m:oMath>
                </a14:m>
                <a:endParaRPr lang="en-US" altLang="zh-CN" i="1" dirty="0" smtClean="0"/>
              </a:p>
              <a:p>
                <a14:m>
                  <m:oMath xmlns:m="http://schemas.openxmlformats.org/officeDocument/2006/math">
                    <m:r>
                      <a:rPr lang="en-US" altLang="zh-CN" i="1">
                        <a:latin typeface="Cambria Math"/>
                      </a:rPr>
                      <m:t>109</m:t>
                    </m:r>
                    <m:r>
                      <a:rPr lang="en-US" altLang="zh-CN" i="1">
                        <a:latin typeface="Cambria Math"/>
                      </a:rPr>
                      <m:t>𝛺</m:t>
                    </m:r>
                    <m:r>
                      <a:rPr lang="en-US" altLang="zh-CN" i="1">
                        <a:latin typeface="Cambria Math"/>
                      </a:rPr>
                      <m:t>≤</m:t>
                    </m:r>
                    <m:r>
                      <a:rPr lang="en-US" altLang="zh-CN" i="1">
                        <a:latin typeface="Cambria Math"/>
                      </a:rPr>
                      <m:t>𝑅</m:t>
                    </m:r>
                    <m:r>
                      <a:rPr lang="en-US" altLang="zh-CN" i="1">
                        <a:latin typeface="Cambria Math"/>
                      </a:rPr>
                      <m:t>≤273</m:t>
                    </m:r>
                    <m:r>
                      <a:rPr lang="en-US" altLang="zh-CN" i="1">
                        <a:latin typeface="Cambria Math"/>
                      </a:rPr>
                      <m:t>𝛺</m:t>
                    </m:r>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635896" y="1481328"/>
                <a:ext cx="5050904" cy="4525963"/>
              </a:xfrm>
              <a:blipFill rotWithShape="1">
                <a:blip r:embed="rId4"/>
                <a:stretch>
                  <a:fillRect t="-2022" r="-542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OD</a:t>
            </a:r>
            <a:r>
              <a:rPr lang="zh-CN" altLang="en-US" dirty="0" smtClean="0"/>
              <a:t>门驱动大电流负载</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366276572"/>
              </p:ext>
            </p:extLst>
          </p:nvPr>
        </p:nvGraphicFramePr>
        <p:xfrm>
          <a:off x="755576" y="1628800"/>
          <a:ext cx="2638425" cy="3781425"/>
        </p:xfrm>
        <a:graphic>
          <a:graphicData uri="http://schemas.openxmlformats.org/presentationml/2006/ole">
            <mc:AlternateContent xmlns:mc="http://schemas.openxmlformats.org/markup-compatibility/2006">
              <mc:Choice xmlns:v="urn:schemas-microsoft-com:vml" Requires="v">
                <p:oleObj spid="_x0000_s40974" name="Visio" r:id="rId5" imgW="1900800" imgH="3258359" progId="Visio.Drawing.11">
                  <p:embed/>
                </p:oleObj>
              </mc:Choice>
              <mc:Fallback>
                <p:oleObj name="Visio" r:id="rId5" imgW="1900800" imgH="3258359" progId="Visio.Drawing.11">
                  <p:embed/>
                  <p:pic>
                    <p:nvPicPr>
                      <p:cNvPr id="0" name="Object 1"/>
                      <p:cNvPicPr>
                        <a:picLocks noChangeAspect="1" noChangeArrowheads="1"/>
                      </p:cNvPicPr>
                      <p:nvPr/>
                    </p:nvPicPr>
                    <p:blipFill>
                      <a:blip r:embed="rId6"/>
                      <a:srcRect/>
                      <a:stretch>
                        <a:fillRect/>
                      </a:stretch>
                    </p:blipFill>
                    <p:spPr bwMode="auto">
                      <a:xfrm>
                        <a:off x="755576" y="1628800"/>
                        <a:ext cx="2638425" cy="378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94697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2379720"/>
          </a:xfrm>
        </p:spPr>
        <p:txBody>
          <a:bodyPr>
            <a:normAutofit/>
          </a:bodyPr>
          <a:lstStyle/>
          <a:p>
            <a:r>
              <a:rPr lang="zh-CN" altLang="zh-CN" sz="2400" dirty="0"/>
              <a:t>由于现在大规模集成电路</a:t>
            </a:r>
            <a:r>
              <a:rPr lang="zh-CN" altLang="zh-CN" sz="2400" dirty="0" smtClean="0"/>
              <a:t>中</a:t>
            </a:r>
            <a:r>
              <a:rPr lang="zh-CN" altLang="en-US" sz="2400" dirty="0"/>
              <a:t>，</a:t>
            </a:r>
            <a:r>
              <a:rPr lang="zh-CN" altLang="zh-CN" sz="2400" dirty="0" smtClean="0"/>
              <a:t>存在</a:t>
            </a:r>
            <a:r>
              <a:rPr lang="zh-CN" altLang="zh-CN" sz="2400" dirty="0"/>
              <a:t>着</a:t>
            </a:r>
            <a:r>
              <a:rPr lang="en-US" altLang="zh-CN" sz="2400" dirty="0"/>
              <a:t>TTL</a:t>
            </a:r>
            <a:r>
              <a:rPr lang="zh-CN" altLang="zh-CN" sz="2400" dirty="0"/>
              <a:t>和</a:t>
            </a:r>
            <a:r>
              <a:rPr lang="en-US" altLang="zh-CN" sz="2400" dirty="0"/>
              <a:t>CMOS</a:t>
            </a:r>
            <a:r>
              <a:rPr lang="zh-CN" altLang="zh-CN" sz="2400" dirty="0"/>
              <a:t>两种逻辑电路，故经常会遇到两种电路连接问题，即</a:t>
            </a:r>
            <a:r>
              <a:rPr lang="en-US" altLang="zh-CN" sz="2400" dirty="0"/>
              <a:t>TTL</a:t>
            </a:r>
            <a:r>
              <a:rPr lang="zh-CN" altLang="zh-CN" sz="2400" dirty="0"/>
              <a:t>和</a:t>
            </a:r>
            <a:r>
              <a:rPr lang="en-US" altLang="zh-CN" sz="2400" dirty="0"/>
              <a:t>CMOS </a:t>
            </a:r>
            <a:r>
              <a:rPr lang="zh-CN" altLang="zh-CN" sz="2400" dirty="0"/>
              <a:t>电路的接口问题</a:t>
            </a:r>
            <a:r>
              <a:rPr lang="zh-CN" altLang="zh-CN" sz="2400" dirty="0" smtClean="0"/>
              <a:t>。</a:t>
            </a:r>
            <a:r>
              <a:rPr lang="zh-CN" altLang="en-US" sz="2400" dirty="0" smtClean="0"/>
              <a:t>而且为了降低功耗，提高集成度，芯片的供电电压也越来越低。</a:t>
            </a:r>
            <a:r>
              <a:rPr lang="zh-CN" altLang="zh-CN" sz="2400" dirty="0" smtClean="0"/>
              <a:t>无论</a:t>
            </a:r>
            <a:r>
              <a:rPr lang="zh-CN" altLang="zh-CN" sz="2400" dirty="0"/>
              <a:t>何种门作为驱动门，都必须为负载门提供合乎标准的高、低电平和足够的驱动电流。即要满足下列各式：</a:t>
            </a:r>
          </a:p>
          <a:p>
            <a:endParaRPr lang="zh-CN" altLang="en-US" sz="2400" dirty="0"/>
          </a:p>
        </p:txBody>
      </p:sp>
      <p:sp>
        <p:nvSpPr>
          <p:cNvPr id="3" name="标题 2"/>
          <p:cNvSpPr>
            <a:spLocks noGrp="1"/>
          </p:cNvSpPr>
          <p:nvPr>
            <p:ph type="title"/>
          </p:nvPr>
        </p:nvSpPr>
        <p:spPr/>
        <p:txBody>
          <a:bodyPr/>
          <a:lstStyle/>
          <a:p>
            <a:r>
              <a:rPr lang="zh-CN" altLang="en-US" dirty="0" smtClean="0"/>
              <a:t>接口</a:t>
            </a:r>
            <a:r>
              <a:rPr lang="zh-CN" altLang="en-US" dirty="0"/>
              <a:t>电路</a:t>
            </a:r>
          </a:p>
        </p:txBody>
      </p:sp>
      <p:graphicFrame>
        <p:nvGraphicFramePr>
          <p:cNvPr id="4" name="对象 3"/>
          <p:cNvGraphicFramePr>
            <a:graphicFrameLocks noChangeAspect="1"/>
          </p:cNvGraphicFramePr>
          <p:nvPr>
            <p:extLst>
              <p:ext uri="{D42A27DB-BD31-4B8C-83A1-F6EECF244321}">
                <p14:modId xmlns:p14="http://schemas.microsoft.com/office/powerpoint/2010/main" val="916247553"/>
              </p:ext>
            </p:extLst>
          </p:nvPr>
        </p:nvGraphicFramePr>
        <p:xfrm>
          <a:off x="3419872" y="3501008"/>
          <a:ext cx="2971800" cy="2711450"/>
        </p:xfrm>
        <a:graphic>
          <a:graphicData uri="http://schemas.openxmlformats.org/presentationml/2006/ole">
            <mc:AlternateContent xmlns:mc="http://schemas.openxmlformats.org/markup-compatibility/2006">
              <mc:Choice xmlns:v="urn:schemas-microsoft-com:vml" Requires="v">
                <p:oleObj spid="_x0000_s46090" name="Visio" r:id="rId4" imgW="2971620" imgH="2711390" progId="Visio.Drawing.11">
                  <p:embed/>
                </p:oleObj>
              </mc:Choice>
              <mc:Fallback>
                <p:oleObj name="Visio" r:id="rId4" imgW="2971620" imgH="2711390" progId="Visio.Drawing.11">
                  <p:embed/>
                  <p:pic>
                    <p:nvPicPr>
                      <p:cNvPr id="0" name=""/>
                      <p:cNvPicPr/>
                      <p:nvPr/>
                    </p:nvPicPr>
                    <p:blipFill>
                      <a:blip r:embed="rId5"/>
                      <a:stretch>
                        <a:fillRect/>
                      </a:stretch>
                    </p:blipFill>
                    <p:spPr>
                      <a:xfrm>
                        <a:off x="3419872" y="3501008"/>
                        <a:ext cx="2971800" cy="2711450"/>
                      </a:xfrm>
                      <a:prstGeom prst="rect">
                        <a:avLst/>
                      </a:prstGeom>
                    </p:spPr>
                  </p:pic>
                </p:oleObj>
              </mc:Fallback>
            </mc:AlternateContent>
          </a:graphicData>
        </a:graphic>
      </p:graphicFrame>
    </p:spTree>
    <p:extLst>
      <p:ext uri="{BB962C8B-B14F-4D97-AF65-F5344CB8AC3E}">
        <p14:creationId xmlns:p14="http://schemas.microsoft.com/office/powerpoint/2010/main" val="22476160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用</a:t>
            </a:r>
            <a:r>
              <a:rPr lang="en-US" altLang="zh-CN" dirty="0"/>
              <a:t>TTL</a:t>
            </a:r>
            <a:r>
              <a:rPr lang="zh-CN" altLang="en-US" dirty="0"/>
              <a:t>电路驱动</a:t>
            </a:r>
            <a:r>
              <a:rPr lang="en-US" altLang="zh-CN" dirty="0"/>
              <a:t>4000</a:t>
            </a:r>
            <a:r>
              <a:rPr lang="zh-CN" altLang="en-US" dirty="0"/>
              <a:t>系列和</a:t>
            </a:r>
            <a:r>
              <a:rPr lang="en-US" altLang="zh-CN" dirty="0"/>
              <a:t>74HC</a:t>
            </a:r>
            <a:r>
              <a:rPr lang="zh-CN" altLang="en-US" dirty="0"/>
              <a:t>系列</a:t>
            </a:r>
            <a:r>
              <a:rPr lang="en-US" altLang="zh-CN" dirty="0"/>
              <a:t>CMOS</a:t>
            </a:r>
            <a:r>
              <a:rPr lang="zh-CN" altLang="en-US" dirty="0"/>
              <a:t>电路</a:t>
            </a:r>
          </a:p>
        </p:txBody>
      </p:sp>
      <p:pic>
        <p:nvPicPr>
          <p:cNvPr id="4" name="图片 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1340768"/>
            <a:ext cx="6120680" cy="3168352"/>
          </a:xfrm>
          <a:prstGeom prst="rect">
            <a:avLst/>
          </a:prstGeom>
          <a:noFill/>
        </p:spPr>
      </p:pic>
      <p:graphicFrame>
        <p:nvGraphicFramePr>
          <p:cNvPr id="6" name="对象 5"/>
          <p:cNvGraphicFramePr>
            <a:graphicFrameLocks noChangeAspect="1"/>
          </p:cNvGraphicFramePr>
          <p:nvPr>
            <p:extLst>
              <p:ext uri="{D42A27DB-BD31-4B8C-83A1-F6EECF244321}">
                <p14:modId xmlns:p14="http://schemas.microsoft.com/office/powerpoint/2010/main" val="3224864185"/>
              </p:ext>
            </p:extLst>
          </p:nvPr>
        </p:nvGraphicFramePr>
        <p:xfrm>
          <a:off x="1547664" y="4653136"/>
          <a:ext cx="6271665" cy="1440160"/>
        </p:xfrm>
        <a:graphic>
          <a:graphicData uri="http://schemas.openxmlformats.org/presentationml/2006/ole">
            <mc:AlternateContent xmlns:mc="http://schemas.openxmlformats.org/markup-compatibility/2006">
              <mc:Choice xmlns:v="urn:schemas-microsoft-com:vml" Requires="v">
                <p:oleObj spid="_x0000_s47114" name="公式" r:id="rId5" imgW="3429000" imgH="787320" progId="Equation.3">
                  <p:embed/>
                </p:oleObj>
              </mc:Choice>
              <mc:Fallback>
                <p:oleObj name="公式" r:id="rId5" imgW="3429000" imgH="787320" progId="Equation.3">
                  <p:embed/>
                  <p:pic>
                    <p:nvPicPr>
                      <p:cNvPr id="0" name=""/>
                      <p:cNvPicPr/>
                      <p:nvPr/>
                    </p:nvPicPr>
                    <p:blipFill>
                      <a:blip r:embed="rId6"/>
                      <a:stretch>
                        <a:fillRect/>
                      </a:stretch>
                    </p:blipFill>
                    <p:spPr>
                      <a:xfrm>
                        <a:off x="1547664" y="4653136"/>
                        <a:ext cx="6271665" cy="1440160"/>
                      </a:xfrm>
                      <a:prstGeom prst="rect">
                        <a:avLst/>
                      </a:prstGeom>
                    </p:spPr>
                  </p:pic>
                </p:oleObj>
              </mc:Fallback>
            </mc:AlternateContent>
          </a:graphicData>
        </a:graphic>
      </p:graphicFrame>
      <p:sp>
        <p:nvSpPr>
          <p:cNvPr id="7" name="椭圆 6"/>
          <p:cNvSpPr/>
          <p:nvPr/>
        </p:nvSpPr>
        <p:spPr>
          <a:xfrm>
            <a:off x="2051720" y="2276872"/>
            <a:ext cx="648072" cy="216024"/>
          </a:xfrm>
          <a:prstGeom prst="ellipse">
            <a:avLst/>
          </a:prstGeom>
          <a:solidFill>
            <a:srgbClr val="2DA2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427984" y="3356992"/>
            <a:ext cx="648072" cy="216024"/>
          </a:xfrm>
          <a:prstGeom prst="ellipse">
            <a:avLst/>
          </a:prstGeom>
          <a:solidFill>
            <a:srgbClr val="2DA2BF">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56578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16016" y="1124744"/>
            <a:ext cx="3826768" cy="4525963"/>
          </a:xfrm>
        </p:spPr>
        <p:txBody>
          <a:bodyPr/>
          <a:lstStyle/>
          <a:p>
            <a:r>
              <a:rPr lang="zh-CN" altLang="zh-CN" dirty="0"/>
              <a:t>在</a:t>
            </a:r>
            <a:r>
              <a:rPr lang="en-US" altLang="zh-CN" dirty="0"/>
              <a:t>CMOS</a:t>
            </a:r>
            <a:r>
              <a:rPr lang="zh-CN" altLang="zh-CN" dirty="0"/>
              <a:t>电路的电源电压较高时，</a:t>
            </a:r>
            <a:r>
              <a:rPr lang="en-US" altLang="zh-CN" dirty="0"/>
              <a:t>CMOS</a:t>
            </a:r>
            <a:r>
              <a:rPr lang="zh-CN" altLang="zh-CN" dirty="0"/>
              <a:t>电路要求的</a:t>
            </a:r>
            <a:r>
              <a:rPr lang="en-US" altLang="zh-CN" dirty="0" err="1" smtClean="0"/>
              <a:t>V</a:t>
            </a:r>
            <a:r>
              <a:rPr lang="en-US" altLang="zh-CN" baseline="-25000" dirty="0" err="1" smtClean="0"/>
              <a:t>IHmin</a:t>
            </a:r>
            <a:r>
              <a:rPr lang="zh-CN" altLang="zh-CN" dirty="0" smtClean="0"/>
              <a:t>比较</a:t>
            </a:r>
            <a:r>
              <a:rPr lang="zh-CN" altLang="zh-CN" dirty="0"/>
              <a:t>高，超过</a:t>
            </a:r>
            <a:r>
              <a:rPr lang="en-US" altLang="zh-CN" dirty="0"/>
              <a:t>TTL</a:t>
            </a:r>
            <a:r>
              <a:rPr lang="zh-CN" altLang="zh-CN" dirty="0"/>
              <a:t>电路输出端能承受的电压，故应采取</a:t>
            </a:r>
            <a:r>
              <a:rPr lang="en-US" altLang="zh-CN" dirty="0"/>
              <a:t>TTL</a:t>
            </a:r>
            <a:r>
              <a:rPr lang="zh-CN" altLang="zh-CN" dirty="0"/>
              <a:t>的集电极开路（</a:t>
            </a:r>
            <a:r>
              <a:rPr lang="en-US" altLang="zh-CN" dirty="0"/>
              <a:t>OC</a:t>
            </a:r>
            <a:r>
              <a:rPr lang="zh-CN" altLang="zh-CN" dirty="0"/>
              <a:t>门），其上拉电阻</a:t>
            </a:r>
            <a:r>
              <a:rPr lang="en-US" altLang="zh-CN" dirty="0"/>
              <a:t>R</a:t>
            </a:r>
            <a:r>
              <a:rPr lang="en-US" altLang="zh-CN" baseline="-25000" dirty="0"/>
              <a:t>U</a:t>
            </a:r>
            <a:r>
              <a:rPr lang="zh-CN" altLang="zh-CN" dirty="0"/>
              <a:t>的计算与</a:t>
            </a:r>
            <a:r>
              <a:rPr lang="en-US" altLang="zh-CN" dirty="0"/>
              <a:t>OC</a:t>
            </a:r>
            <a:r>
              <a:rPr lang="zh-CN" altLang="zh-CN" dirty="0"/>
              <a:t>门的相同。</a:t>
            </a:r>
            <a:endParaRPr lang="zh-CN" altLang="en-US" dirty="0"/>
          </a:p>
        </p:txBody>
      </p:sp>
      <p:sp>
        <p:nvSpPr>
          <p:cNvPr id="3" name="标题 2"/>
          <p:cNvSpPr>
            <a:spLocks noGrp="1"/>
          </p:cNvSpPr>
          <p:nvPr>
            <p:ph type="title"/>
          </p:nvPr>
        </p:nvSpPr>
        <p:spPr>
          <a:xfrm>
            <a:off x="457200" y="274638"/>
            <a:ext cx="8229600" cy="850106"/>
          </a:xfrm>
        </p:spPr>
        <p:txBody>
          <a:bodyPr>
            <a:normAutofit/>
          </a:bodyPr>
          <a:lstStyle/>
          <a:p>
            <a:r>
              <a:rPr lang="zh-CN" altLang="zh-CN" dirty="0" smtClean="0">
                <a:effectLst/>
              </a:rPr>
              <a:t>上</a:t>
            </a:r>
            <a:r>
              <a:rPr lang="zh-CN" altLang="zh-CN" dirty="0">
                <a:effectLst/>
              </a:rPr>
              <a:t>拉</a:t>
            </a:r>
            <a:r>
              <a:rPr lang="zh-CN" altLang="zh-CN" dirty="0" smtClean="0">
                <a:effectLst/>
              </a:rPr>
              <a:t>电阻</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310118847"/>
              </p:ext>
            </p:extLst>
          </p:nvPr>
        </p:nvGraphicFramePr>
        <p:xfrm>
          <a:off x="539552" y="980728"/>
          <a:ext cx="3162300" cy="3216275"/>
        </p:xfrm>
        <a:graphic>
          <a:graphicData uri="http://schemas.openxmlformats.org/presentationml/2006/ole">
            <mc:AlternateContent xmlns:mc="http://schemas.openxmlformats.org/markup-compatibility/2006">
              <mc:Choice xmlns:v="urn:schemas-microsoft-com:vml" Requires="v">
                <p:oleObj spid="_x0000_s48149" name="Visio" r:id="rId4" imgW="3162240" imgH="3216305" progId="Visio.Drawing.11">
                  <p:embed/>
                </p:oleObj>
              </mc:Choice>
              <mc:Fallback>
                <p:oleObj name="Visio" r:id="rId4" imgW="3162240" imgH="3216305" progId="Visio.Drawing.11">
                  <p:embed/>
                  <p:pic>
                    <p:nvPicPr>
                      <p:cNvPr id="0" name=""/>
                      <p:cNvPicPr/>
                      <p:nvPr/>
                    </p:nvPicPr>
                    <p:blipFill>
                      <a:blip r:embed="rId5"/>
                      <a:stretch>
                        <a:fillRect/>
                      </a:stretch>
                    </p:blipFill>
                    <p:spPr>
                      <a:xfrm>
                        <a:off x="539552" y="980728"/>
                        <a:ext cx="3162300" cy="32162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54526531"/>
              </p:ext>
            </p:extLst>
          </p:nvPr>
        </p:nvGraphicFramePr>
        <p:xfrm>
          <a:off x="539552" y="4149080"/>
          <a:ext cx="4062767" cy="576064"/>
        </p:xfrm>
        <a:graphic>
          <a:graphicData uri="http://schemas.openxmlformats.org/presentationml/2006/ole">
            <mc:AlternateContent xmlns:mc="http://schemas.openxmlformats.org/markup-compatibility/2006">
              <mc:Choice xmlns:v="urn:schemas-microsoft-com:vml" Requires="v">
                <p:oleObj spid="_x0000_s48150" name="公式" r:id="rId6" imgW="1701720" imgH="241200" progId="Equation.3">
                  <p:embed/>
                </p:oleObj>
              </mc:Choice>
              <mc:Fallback>
                <p:oleObj name="公式" r:id="rId6" imgW="1701720" imgH="241200" progId="Equation.3">
                  <p:embed/>
                  <p:pic>
                    <p:nvPicPr>
                      <p:cNvPr id="0" name=""/>
                      <p:cNvPicPr/>
                      <p:nvPr/>
                    </p:nvPicPr>
                    <p:blipFill>
                      <a:blip r:embed="rId7"/>
                      <a:stretch>
                        <a:fillRect/>
                      </a:stretch>
                    </p:blipFill>
                    <p:spPr>
                      <a:xfrm>
                        <a:off x="539552" y="4149080"/>
                        <a:ext cx="4062767" cy="57606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21040165"/>
              </p:ext>
            </p:extLst>
          </p:nvPr>
        </p:nvGraphicFramePr>
        <p:xfrm>
          <a:off x="467544" y="4941168"/>
          <a:ext cx="1728192" cy="634846"/>
        </p:xfrm>
        <a:graphic>
          <a:graphicData uri="http://schemas.openxmlformats.org/presentationml/2006/ole">
            <mc:AlternateContent xmlns:mc="http://schemas.openxmlformats.org/markup-compatibility/2006">
              <mc:Choice xmlns:v="urn:schemas-microsoft-com:vml" Requires="v">
                <p:oleObj spid="_x0000_s48151" name="公式" r:id="rId8" imgW="622080" imgH="228600" progId="Equation.3">
                  <p:embed/>
                </p:oleObj>
              </mc:Choice>
              <mc:Fallback>
                <p:oleObj name="公式" r:id="rId8" imgW="622080" imgH="228600" progId="Equation.3">
                  <p:embed/>
                  <p:pic>
                    <p:nvPicPr>
                      <p:cNvPr id="0" name=""/>
                      <p:cNvPicPr/>
                      <p:nvPr/>
                    </p:nvPicPr>
                    <p:blipFill>
                      <a:blip r:embed="rId9"/>
                      <a:stretch>
                        <a:fillRect/>
                      </a:stretch>
                    </p:blipFill>
                    <p:spPr>
                      <a:xfrm>
                        <a:off x="467544" y="4941168"/>
                        <a:ext cx="1728192" cy="634846"/>
                      </a:xfrm>
                      <a:prstGeom prst="rect">
                        <a:avLst/>
                      </a:prstGeom>
                    </p:spPr>
                  </p:pic>
                </p:oleObj>
              </mc:Fallback>
            </mc:AlternateContent>
          </a:graphicData>
        </a:graphic>
      </p:graphicFrame>
    </p:spTree>
    <p:extLst>
      <p:ext uri="{BB962C8B-B14F-4D97-AF65-F5344CB8AC3E}">
        <p14:creationId xmlns:p14="http://schemas.microsoft.com/office/powerpoint/2010/main" val="249844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481329"/>
            <a:ext cx="8229600" cy="1155584"/>
          </a:xfrm>
        </p:spPr>
        <p:txBody>
          <a:bodyPr/>
          <a:lstStyle/>
          <a:p>
            <a:r>
              <a:rPr lang="en-US" altLang="zh-CN" dirty="0" smtClean="0"/>
              <a:t>MOSFET</a:t>
            </a:r>
            <a:r>
              <a:rPr lang="zh-CN" altLang="en-US" dirty="0" smtClean="0"/>
              <a:t>：</a:t>
            </a:r>
            <a:r>
              <a:rPr lang="en-US" altLang="zh-CN" dirty="0"/>
              <a:t>Metal-Oxide-Semiconductor Field-Effect Transistor</a:t>
            </a:r>
            <a:endParaRPr lang="zh-CN" altLang="en-US" dirty="0"/>
          </a:p>
        </p:txBody>
      </p:sp>
      <p:sp>
        <p:nvSpPr>
          <p:cNvPr id="3" name="标题 2"/>
          <p:cNvSpPr>
            <a:spLocks noGrp="1"/>
          </p:cNvSpPr>
          <p:nvPr>
            <p:ph type="title"/>
          </p:nvPr>
        </p:nvSpPr>
        <p:spPr/>
        <p:txBody>
          <a:bodyPr>
            <a:normAutofit/>
          </a:bodyPr>
          <a:lstStyle/>
          <a:p>
            <a:r>
              <a:rPr lang="en-US" altLang="zh-CN" dirty="0" smtClean="0"/>
              <a:t>N</a:t>
            </a:r>
            <a:r>
              <a:rPr lang="zh-CN" altLang="en-US" dirty="0" smtClean="0"/>
              <a:t>沟道增强型</a:t>
            </a:r>
            <a:r>
              <a:rPr lang="en-US" altLang="zh-CN" dirty="0" smtClean="0"/>
              <a:t>MOSFET</a:t>
            </a:r>
            <a:r>
              <a:rPr lang="zh-CN" altLang="en-US" dirty="0" smtClean="0"/>
              <a:t>结构原理</a:t>
            </a:r>
            <a:endParaRPr lang="zh-CN" altLang="en-US" dirty="0"/>
          </a:p>
        </p:txBody>
      </p:sp>
      <p:pic>
        <p:nvPicPr>
          <p:cNvPr id="5122" name="Picture 2"/>
          <p:cNvPicPr>
            <a:picLocks noChangeAspect="1" noChangeArrowheads="1"/>
          </p:cNvPicPr>
          <p:nvPr/>
        </p:nvPicPr>
        <p:blipFill>
          <a:blip r:embed="rId3">
            <a:lum bright="-20000" contrast="20000"/>
            <a:extLst>
              <a:ext uri="{28A0092B-C50C-407E-A947-70E740481C1C}">
                <a14:useLocalDpi xmlns:a14="http://schemas.microsoft.com/office/drawing/2010/main" val="0"/>
              </a:ext>
            </a:extLst>
          </a:blip>
          <a:srcRect/>
          <a:stretch>
            <a:fillRect/>
          </a:stretch>
        </p:blipFill>
        <p:spPr bwMode="auto">
          <a:xfrm>
            <a:off x="323528" y="2420888"/>
            <a:ext cx="4500166" cy="316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4925246" y="2708920"/>
            <a:ext cx="3535030" cy="259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06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868144" y="1481328"/>
            <a:ext cx="2818656" cy="4525963"/>
          </a:xfrm>
        </p:spPr>
        <p:txBody>
          <a:bodyPr/>
          <a:lstStyle/>
          <a:p>
            <a:r>
              <a:rPr lang="zh-CN" altLang="en-US" dirty="0"/>
              <a:t>可见用</a:t>
            </a:r>
            <a:r>
              <a:rPr lang="en-US" altLang="zh-CN" dirty="0"/>
              <a:t>74HC/74HCT</a:t>
            </a:r>
            <a:r>
              <a:rPr lang="zh-CN" altLang="en-US" dirty="0"/>
              <a:t>系列</a:t>
            </a:r>
            <a:r>
              <a:rPr lang="en-US" altLang="zh-CN" dirty="0"/>
              <a:t>CMOS</a:t>
            </a:r>
            <a:r>
              <a:rPr lang="zh-CN" altLang="en-US" dirty="0"/>
              <a:t>电路驱动</a:t>
            </a:r>
            <a:r>
              <a:rPr lang="en-US" altLang="zh-CN" dirty="0"/>
              <a:t>74</a:t>
            </a:r>
            <a:r>
              <a:rPr lang="zh-CN" altLang="en-US" dirty="0"/>
              <a:t>系列</a:t>
            </a:r>
            <a:r>
              <a:rPr lang="en-US" altLang="zh-CN" dirty="0"/>
              <a:t>TTL</a:t>
            </a:r>
            <a:r>
              <a:rPr lang="zh-CN" altLang="en-US" dirty="0"/>
              <a:t>电路能满足一定量的扇出系数。</a:t>
            </a:r>
          </a:p>
        </p:txBody>
      </p:sp>
      <p:sp>
        <p:nvSpPr>
          <p:cNvPr id="3" name="标题 2"/>
          <p:cNvSpPr>
            <a:spLocks noGrp="1"/>
          </p:cNvSpPr>
          <p:nvPr>
            <p:ph type="title"/>
          </p:nvPr>
        </p:nvSpPr>
        <p:spPr/>
        <p:txBody>
          <a:bodyPr>
            <a:normAutofit fontScale="90000"/>
          </a:bodyPr>
          <a:lstStyle/>
          <a:p>
            <a:r>
              <a:rPr lang="zh-CN" altLang="en-US" dirty="0"/>
              <a:t>用</a:t>
            </a:r>
            <a:r>
              <a:rPr lang="en-US" altLang="zh-CN" dirty="0"/>
              <a:t>74HC/74HCT</a:t>
            </a:r>
            <a:r>
              <a:rPr lang="zh-CN" altLang="en-US" dirty="0"/>
              <a:t>系列</a:t>
            </a:r>
            <a:r>
              <a:rPr lang="en-US" altLang="zh-CN" dirty="0"/>
              <a:t>CMOS</a:t>
            </a:r>
            <a:r>
              <a:rPr lang="zh-CN" altLang="en-US" dirty="0"/>
              <a:t>电路驱动</a:t>
            </a:r>
            <a:r>
              <a:rPr lang="en-US" altLang="zh-CN" dirty="0"/>
              <a:t>74</a:t>
            </a:r>
            <a:r>
              <a:rPr lang="zh-CN" altLang="en-US" dirty="0"/>
              <a:t>系列</a:t>
            </a:r>
            <a:r>
              <a:rPr lang="en-US" altLang="zh-CN" dirty="0"/>
              <a:t>TTL</a:t>
            </a:r>
            <a:r>
              <a:rPr lang="zh-CN" altLang="en-US" dirty="0"/>
              <a:t>电路</a:t>
            </a: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963" y="1268760"/>
            <a:ext cx="4924425" cy="2599055"/>
          </a:xfrm>
          <a:prstGeom prst="rect">
            <a:avLst/>
          </a:prstGeom>
          <a:noFill/>
        </p:spPr>
      </p:pic>
    </p:spTree>
    <p:extLst>
      <p:ext uri="{BB962C8B-B14F-4D97-AF65-F5344CB8AC3E}">
        <p14:creationId xmlns:p14="http://schemas.microsoft.com/office/powerpoint/2010/main" val="37098280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熟练掌握</a:t>
            </a:r>
            <a:r>
              <a:rPr lang="en-US" altLang="zh-CN" dirty="0" smtClean="0"/>
              <a:t>CMOS</a:t>
            </a:r>
            <a:r>
              <a:rPr lang="zh-CN" altLang="en-US" dirty="0" smtClean="0"/>
              <a:t>和</a:t>
            </a:r>
            <a:r>
              <a:rPr lang="en-US" altLang="zh-CN" dirty="0" smtClean="0"/>
              <a:t>TTL</a:t>
            </a:r>
            <a:r>
              <a:rPr lang="zh-CN" altLang="en-US" dirty="0" smtClean="0"/>
              <a:t>与非门的逻辑功能，电气特性、参数和使用方法；</a:t>
            </a:r>
            <a:endParaRPr lang="en-US" altLang="zh-CN" dirty="0" smtClean="0"/>
          </a:p>
          <a:p>
            <a:r>
              <a:rPr lang="zh-CN" altLang="en-US" dirty="0"/>
              <a:t>正确</a:t>
            </a:r>
            <a:r>
              <a:rPr lang="zh-CN" altLang="en-US" dirty="0" smtClean="0"/>
              <a:t>理解</a:t>
            </a:r>
            <a:r>
              <a:rPr lang="en-US" altLang="zh-CN" dirty="0" smtClean="0"/>
              <a:t>CMOS</a:t>
            </a:r>
            <a:r>
              <a:rPr lang="zh-CN" altLang="en-US" dirty="0" smtClean="0"/>
              <a:t>和</a:t>
            </a:r>
            <a:r>
              <a:rPr lang="en-US" altLang="zh-CN" dirty="0" smtClean="0"/>
              <a:t>TTL</a:t>
            </a:r>
            <a:r>
              <a:rPr lang="zh-CN" altLang="en-US" dirty="0" smtClean="0"/>
              <a:t>门电路结构和工作原理；</a:t>
            </a:r>
            <a:endParaRPr lang="en-US" altLang="zh-CN" dirty="0" smtClean="0"/>
          </a:p>
          <a:p>
            <a:r>
              <a:rPr lang="zh-CN" altLang="en-US" dirty="0" smtClean="0"/>
              <a:t>掌握门电路的三种输出结构：推拉、三态和开路；</a:t>
            </a:r>
            <a:endParaRPr lang="en-US" altLang="zh-CN" dirty="0" smtClean="0"/>
          </a:p>
          <a:p>
            <a:r>
              <a:rPr lang="zh-CN" altLang="en-US" dirty="0" smtClean="0"/>
              <a:t>掌握</a:t>
            </a:r>
            <a:r>
              <a:rPr lang="en-US" altLang="zh-CN" dirty="0" smtClean="0"/>
              <a:t>OD</a:t>
            </a:r>
            <a:r>
              <a:rPr lang="zh-CN" altLang="en-US" dirty="0" smtClean="0"/>
              <a:t>（</a:t>
            </a:r>
            <a:r>
              <a:rPr lang="en-US" altLang="zh-CN" dirty="0" smtClean="0"/>
              <a:t>OC</a:t>
            </a:r>
            <a:r>
              <a:rPr lang="zh-CN" altLang="en-US" dirty="0" smtClean="0"/>
              <a:t>）门的应用；</a:t>
            </a:r>
            <a:endParaRPr lang="en-US" altLang="zh-CN" dirty="0" smtClean="0"/>
          </a:p>
          <a:p>
            <a:r>
              <a:rPr lang="zh-CN" altLang="en-US" dirty="0" smtClean="0"/>
              <a:t>了解</a:t>
            </a:r>
            <a:r>
              <a:rPr lang="en-US" altLang="zh-CN" dirty="0" smtClean="0"/>
              <a:t>CMOS</a:t>
            </a:r>
            <a:r>
              <a:rPr lang="zh-CN" altLang="en-US" dirty="0" smtClean="0"/>
              <a:t>传输门的工作原理和其它逻辑门电路。</a:t>
            </a:r>
            <a:endParaRPr lang="zh-CN" altLang="en-US" dirty="0"/>
          </a:p>
        </p:txBody>
      </p:sp>
      <p:sp>
        <p:nvSpPr>
          <p:cNvPr id="3" name="标题 2"/>
          <p:cNvSpPr>
            <a:spLocks noGrp="1"/>
          </p:cNvSpPr>
          <p:nvPr>
            <p:ph type="title"/>
          </p:nvPr>
        </p:nvSpPr>
        <p:spPr/>
        <p:txBody>
          <a:bodyPr/>
          <a:lstStyle/>
          <a:p>
            <a:r>
              <a:rPr lang="zh-CN" altLang="en-US" dirty="0" smtClean="0"/>
              <a:t>小结</a:t>
            </a:r>
            <a:endParaRPr lang="zh-CN" altLang="en-US" dirty="0"/>
          </a:p>
        </p:txBody>
      </p:sp>
    </p:spTree>
    <p:extLst>
      <p:ext uri="{BB962C8B-B14F-4D97-AF65-F5344CB8AC3E}">
        <p14:creationId xmlns:p14="http://schemas.microsoft.com/office/powerpoint/2010/main" val="3257902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2-3</a:t>
            </a:r>
          </a:p>
          <a:p>
            <a:r>
              <a:rPr lang="en-US" altLang="zh-CN" dirty="0" smtClean="0"/>
              <a:t>2-7</a:t>
            </a:r>
          </a:p>
          <a:p>
            <a:r>
              <a:rPr lang="en-US" altLang="zh-CN" dirty="0" smtClean="0"/>
              <a:t>2-9</a:t>
            </a:r>
          </a:p>
          <a:p>
            <a:r>
              <a:rPr lang="en-US" altLang="zh-CN" dirty="0" smtClean="0"/>
              <a:t>2-13</a:t>
            </a:r>
            <a:endParaRPr lang="zh-CN" altLang="en-US" dirty="0"/>
          </a:p>
        </p:txBody>
      </p:sp>
      <p:sp>
        <p:nvSpPr>
          <p:cNvPr id="3" name="标题 2"/>
          <p:cNvSpPr>
            <a:spLocks noGrp="1"/>
          </p:cNvSpPr>
          <p:nvPr>
            <p:ph type="title"/>
          </p:nvPr>
        </p:nvSpPr>
        <p:spPr/>
        <p:txBody>
          <a:bodyPr/>
          <a:lstStyle/>
          <a:p>
            <a:r>
              <a:rPr lang="zh-CN" altLang="en-US" dirty="0" smtClean="0"/>
              <a:t>习题</a:t>
            </a:r>
            <a:endParaRPr lang="zh-CN" altLang="en-US" dirty="0"/>
          </a:p>
        </p:txBody>
      </p:sp>
    </p:spTree>
    <p:extLst>
      <p:ext uri="{BB962C8B-B14F-4D97-AF65-F5344CB8AC3E}">
        <p14:creationId xmlns:p14="http://schemas.microsoft.com/office/powerpoint/2010/main" val="37909328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1205</TotalTime>
  <Words>4452</Words>
  <Application>Microsoft Office PowerPoint</Application>
  <PresentationFormat>全屏显示(4:3)</PresentationFormat>
  <Paragraphs>383</Paragraphs>
  <Slides>92</Slides>
  <Notes>92</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95" baseType="lpstr">
      <vt:lpstr>聚合</vt:lpstr>
      <vt:lpstr>Visio</vt:lpstr>
      <vt:lpstr>公式</vt:lpstr>
      <vt:lpstr>数字电子技术基础  第二章 门电路</vt:lpstr>
      <vt:lpstr>内容概要</vt:lpstr>
      <vt:lpstr>正逻辑与负逻辑</vt:lpstr>
      <vt:lpstr>高低电平</vt:lpstr>
      <vt:lpstr>高低电平的实现</vt:lpstr>
      <vt:lpstr>互补开关电路</vt:lpstr>
      <vt:lpstr>CMOS门电路</vt:lpstr>
      <vt:lpstr>MOS管工作原理及其开关特性</vt:lpstr>
      <vt:lpstr>N沟道增强型MOSFET结构原理</vt:lpstr>
      <vt:lpstr>共源接法增强型NMOS电路</vt:lpstr>
      <vt:lpstr>N沟道增强型MOSFET工作原理</vt:lpstr>
      <vt:lpstr>N沟道增强型MOSFET工作原理</vt:lpstr>
      <vt:lpstr>N沟道增强型MOSFET工作原理</vt:lpstr>
      <vt:lpstr>N沟道增强型MOSFET工作原理</vt:lpstr>
      <vt:lpstr>输出特性和转移特性曲线</vt:lpstr>
      <vt:lpstr>增强型PMOS结构原理和工作特性</vt:lpstr>
      <vt:lpstr>增强型NMOS管反相器与电压传输特性</vt:lpstr>
      <vt:lpstr>开关等效电路</vt:lpstr>
      <vt:lpstr>CMOS反相器（Complementary-Symmetry MOS Inverter）</vt:lpstr>
      <vt:lpstr>CMOS反相器工作原理</vt:lpstr>
      <vt:lpstr>CMOS反相器电压传输特性</vt:lpstr>
      <vt:lpstr>CMOS与非门</vt:lpstr>
      <vt:lpstr>CMOS或非门</vt:lpstr>
      <vt:lpstr>CMOS与或非门</vt:lpstr>
      <vt:lpstr>CMOS或与非门</vt:lpstr>
      <vt:lpstr>CMOS缓冲器</vt:lpstr>
      <vt:lpstr>CMOS缓冲器</vt:lpstr>
      <vt:lpstr>三态门</vt:lpstr>
      <vt:lpstr>三态门</vt:lpstr>
      <vt:lpstr>三态门应用</vt:lpstr>
      <vt:lpstr>三态门应用</vt:lpstr>
      <vt:lpstr>CMOS传输门</vt:lpstr>
      <vt:lpstr>CMOS传输门工作原理</vt:lpstr>
      <vt:lpstr>CMOS双向模拟开关</vt:lpstr>
      <vt:lpstr>使用CMOS传输门实现逻辑运算</vt:lpstr>
      <vt:lpstr>漏极开路门（OD输出门：Open-Drain Output）</vt:lpstr>
      <vt:lpstr>OD门工作电路</vt:lpstr>
      <vt:lpstr>用OD门实现线与</vt:lpstr>
      <vt:lpstr>使用OD门实现电平转换</vt:lpstr>
      <vt:lpstr>使用OD门实现数据采集</vt:lpstr>
      <vt:lpstr>CMOS电路的电气特性</vt:lpstr>
      <vt:lpstr>输入端噪声容限</vt:lpstr>
      <vt:lpstr>提高噪声容限</vt:lpstr>
      <vt:lpstr>电路的负载特性</vt:lpstr>
      <vt:lpstr>电路的负载特性</vt:lpstr>
      <vt:lpstr>扇入与扇出系数</vt:lpstr>
      <vt:lpstr>扇出系数的计算</vt:lpstr>
      <vt:lpstr>CMOS门电路的动态特性</vt:lpstr>
      <vt:lpstr>信号转换时延的计算</vt:lpstr>
      <vt:lpstr>传输时延</vt:lpstr>
      <vt:lpstr>CMOS电路的动态功耗</vt:lpstr>
      <vt:lpstr>CMOS电路的动态功耗</vt:lpstr>
      <vt:lpstr>CMOS电路的瞬时导通功耗</vt:lpstr>
      <vt:lpstr>CMOS电路总动态功耗</vt:lpstr>
      <vt:lpstr>集成芯片的数据手册所含主要信息</vt:lpstr>
      <vt:lpstr>TTL逻辑电路（Transistor-Transistor-Logic）</vt:lpstr>
      <vt:lpstr>二极管与门与二极管或门</vt:lpstr>
      <vt:lpstr>三极管反相器和传输特性</vt:lpstr>
      <vt:lpstr>TTL集成门电路系列</vt:lpstr>
      <vt:lpstr>TTL反相器构造及原理</vt:lpstr>
      <vt:lpstr>TTL反相器构造及原理</vt:lpstr>
      <vt:lpstr>TTL反相器的电压传输特性</vt:lpstr>
      <vt:lpstr>TTL与非门电路</vt:lpstr>
      <vt:lpstr>TTL或非门电路</vt:lpstr>
      <vt:lpstr>各类TTL改进型电路</vt:lpstr>
      <vt:lpstr>肖特基系列74S/54S（Schottky TTL）</vt:lpstr>
      <vt:lpstr>74LS系列</vt:lpstr>
      <vt:lpstr>74S系列电压传输特性</vt:lpstr>
      <vt:lpstr>集电极开路门（OC-Open Collector Gate）</vt:lpstr>
      <vt:lpstr>集电极开路门（OC-Open Collector Gate）</vt:lpstr>
      <vt:lpstr>OC门的工作电路</vt:lpstr>
      <vt:lpstr>OC门的线与功能</vt:lpstr>
      <vt:lpstr>TTL三态门电路</vt:lpstr>
      <vt:lpstr>三态门构成总线和双向传输电路</vt:lpstr>
      <vt:lpstr>TTL电路的电气特性</vt:lpstr>
      <vt:lpstr>其它高速逻辑电路（自学）</vt:lpstr>
      <vt:lpstr>集成门电路的应用和注意事项</vt:lpstr>
      <vt:lpstr>集成芯片使用中的问题</vt:lpstr>
      <vt:lpstr>计算空闲接地电阻</vt:lpstr>
      <vt:lpstr>TTL输入端负载特性</vt:lpstr>
      <vt:lpstr>输出开路门的应用</vt:lpstr>
      <vt:lpstr>OC门线与电阻计算</vt:lpstr>
      <vt:lpstr>OC门线与电阻计算</vt:lpstr>
      <vt:lpstr>OC门总线数据传输</vt:lpstr>
      <vt:lpstr>OC门实现电平转换</vt:lpstr>
      <vt:lpstr>OD门驱动大电流负载</vt:lpstr>
      <vt:lpstr>接口电路</vt:lpstr>
      <vt:lpstr>用TTL电路驱动4000系列和74HC系列CMOS电路</vt:lpstr>
      <vt:lpstr>上拉电阻</vt:lpstr>
      <vt:lpstr>用74HC/74HCT系列CMOS电路驱动74系列TTL电路</vt:lpstr>
      <vt:lpstr>小结</vt:lpstr>
      <vt:lpstr>习题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数字电子技术基础  第二章 门电路</dc:title>
  <dc:creator>jxs</dc:creator>
  <cp:lastModifiedBy>jxs</cp:lastModifiedBy>
  <cp:revision>111</cp:revision>
  <dcterms:created xsi:type="dcterms:W3CDTF">2012-09-16T11:19:52Z</dcterms:created>
  <dcterms:modified xsi:type="dcterms:W3CDTF">2012-09-21T03:28:52Z</dcterms:modified>
</cp:coreProperties>
</file>